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gif" ContentType="image/gif"/>
  <Default Extension="ti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8" r:id="rId1"/>
  </p:sldMasterIdLst>
  <p:notesMasterIdLst>
    <p:notesMasterId r:id="rId21"/>
  </p:notesMasterIdLst>
  <p:sldIdLst>
    <p:sldId id="256" r:id="rId2"/>
    <p:sldId id="257" r:id="rId3"/>
    <p:sldId id="259" r:id="rId4"/>
    <p:sldId id="301" r:id="rId5"/>
    <p:sldId id="302" r:id="rId6"/>
    <p:sldId id="261" r:id="rId7"/>
    <p:sldId id="303" r:id="rId8"/>
    <p:sldId id="305" r:id="rId9"/>
    <p:sldId id="263" r:id="rId10"/>
    <p:sldId id="264" r:id="rId11"/>
    <p:sldId id="265" r:id="rId12"/>
    <p:sldId id="266" r:id="rId13"/>
    <p:sldId id="307" r:id="rId14"/>
    <p:sldId id="312" r:id="rId15"/>
    <p:sldId id="281" r:id="rId16"/>
    <p:sldId id="310" r:id="rId17"/>
    <p:sldId id="280" r:id="rId18"/>
    <p:sldId id="287" r:id="rId19"/>
    <p:sldId id="313" r:id="rId20"/>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A26B"/>
    <a:srgbClr val="2F8ECE"/>
    <a:srgbClr val="53A4DA"/>
    <a:srgbClr val="D1E8D8"/>
    <a:srgbClr val="53A4DC"/>
    <a:srgbClr val="A0CDFC"/>
    <a:srgbClr val="1A81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77" autoAdjust="0"/>
    <p:restoredTop sz="84201" autoAdjust="0"/>
  </p:normalViewPr>
  <p:slideViewPr>
    <p:cSldViewPr>
      <p:cViewPr varScale="1">
        <p:scale>
          <a:sx n="59" d="100"/>
          <a:sy n="59" d="100"/>
        </p:scale>
        <p:origin x="504" y="6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F7E5FDDD-2C48-44F5-B674-AB5E4F2D0875}"/>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cs typeface="Arial" charset="0"/>
              </a:defRPr>
            </a:lvl1pPr>
          </a:lstStyle>
          <a:p>
            <a:pPr>
              <a:defRPr/>
            </a:pPr>
            <a:endParaRPr lang="en-US"/>
          </a:p>
        </p:txBody>
      </p:sp>
      <p:sp>
        <p:nvSpPr>
          <p:cNvPr id="3" name="Date Placeholder 2">
            <a:extLst>
              <a:ext uri="{FF2B5EF4-FFF2-40B4-BE49-F238E27FC236}">
                <a16:creationId xmlns="" xmlns:a16="http://schemas.microsoft.com/office/drawing/2014/main" id="{74D00E2D-578E-4822-9EE2-9308BF18DC91}"/>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cs typeface="Arial" charset="0"/>
              </a:defRPr>
            </a:lvl1pPr>
          </a:lstStyle>
          <a:p>
            <a:pPr>
              <a:defRPr/>
            </a:pPr>
            <a:fld id="{2D2C8276-3B12-4EA3-B100-205C592A6395}" type="datetimeFigureOut">
              <a:rPr lang="en-US"/>
              <a:pPr>
                <a:defRPr/>
              </a:pPr>
              <a:t>6/15/2022</a:t>
            </a:fld>
            <a:endParaRPr lang="en-US"/>
          </a:p>
        </p:txBody>
      </p:sp>
      <p:sp>
        <p:nvSpPr>
          <p:cNvPr id="4" name="Slide Image Placeholder 3">
            <a:extLst>
              <a:ext uri="{FF2B5EF4-FFF2-40B4-BE49-F238E27FC236}">
                <a16:creationId xmlns="" xmlns:a16="http://schemas.microsoft.com/office/drawing/2014/main" id="{1457D71A-5258-48D1-A39C-872C08F49E01}"/>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 xmlns:a16="http://schemas.microsoft.com/office/drawing/2014/main" id="{2747F0A7-030F-4DD3-801C-A6269C2C0C72}"/>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 xmlns:a16="http://schemas.microsoft.com/office/drawing/2014/main" id="{2C0DB846-5768-41B0-BDBD-5B1CBCC66A43}"/>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cs typeface="Arial" charset="0"/>
              </a:defRPr>
            </a:lvl1pPr>
          </a:lstStyle>
          <a:p>
            <a:pPr>
              <a:defRPr/>
            </a:pPr>
            <a:endParaRPr lang="en-US"/>
          </a:p>
        </p:txBody>
      </p:sp>
      <p:sp>
        <p:nvSpPr>
          <p:cNvPr id="7" name="Slide Number Placeholder 6">
            <a:extLst>
              <a:ext uri="{FF2B5EF4-FFF2-40B4-BE49-F238E27FC236}">
                <a16:creationId xmlns="" xmlns:a16="http://schemas.microsoft.com/office/drawing/2014/main" id="{57238F75-7355-472E-B531-6509C7583C21}"/>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7178ED65-126E-4F2F-A566-D9B558554180}" type="slidenum">
              <a:rPr lang="en-US" altLang="en-US"/>
              <a:pPr>
                <a:defRPr/>
              </a:pPr>
              <a:t>‹#›</a:t>
            </a:fld>
            <a:endParaRPr lang="en-US" altLang="en-US"/>
          </a:p>
        </p:txBody>
      </p:sp>
    </p:spTree>
    <p:extLst>
      <p:ext uri="{BB962C8B-B14F-4D97-AF65-F5344CB8AC3E}">
        <p14:creationId xmlns:p14="http://schemas.microsoft.com/office/powerpoint/2010/main" val="31166303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178ED65-126E-4F2F-A566-D9B558554180}" type="slidenum">
              <a:rPr lang="en-US" altLang="en-US" smtClean="0"/>
              <a:pPr>
                <a:defRPr/>
              </a:pPr>
              <a:t>1</a:t>
            </a:fld>
            <a:endParaRPr lang="en-US" altLang="en-US"/>
          </a:p>
        </p:txBody>
      </p:sp>
    </p:spTree>
    <p:extLst>
      <p:ext uri="{BB962C8B-B14F-4D97-AF65-F5344CB8AC3E}">
        <p14:creationId xmlns:p14="http://schemas.microsoft.com/office/powerpoint/2010/main" val="2722015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 xmlns:a16="http://schemas.microsoft.com/office/drawing/2014/main" id="{9BF138CF-D90E-4B6A-AD13-45CC0DB8CBF5}"/>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Notes Placeholder 2">
            <a:extLst>
              <a:ext uri="{FF2B5EF4-FFF2-40B4-BE49-F238E27FC236}">
                <a16:creationId xmlns="" xmlns:a16="http://schemas.microsoft.com/office/drawing/2014/main" id="{B1C6ACB3-C893-419C-9C65-0C6AEBAD111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a:endParaRPr lang="fa-IR" baseline="0" dirty="0" smtClean="0"/>
          </a:p>
          <a:p>
            <a:pPr algn="l" rtl="0"/>
            <a:r>
              <a:rPr lang="en-US" sz="1200" b="0" i="0" u="none" strike="noStrike" kern="1200" baseline="0" dirty="0" smtClean="0">
                <a:solidFill>
                  <a:schemeClr val="tx1"/>
                </a:solidFill>
                <a:latin typeface="+mn-lt"/>
                <a:ea typeface="+mn-ea"/>
                <a:cs typeface="+mn-cs"/>
              </a:rPr>
              <a:t>In the </a:t>
            </a:r>
            <a:r>
              <a:rPr lang="en-US" dirty="0" smtClean="0"/>
              <a:t>Hard-field tomography </a:t>
            </a:r>
            <a:r>
              <a:rPr lang="en-US" sz="1200" b="0" i="0" u="none" strike="noStrike" kern="1200" baseline="0" dirty="0" smtClean="0">
                <a:solidFill>
                  <a:schemeClr val="tx1"/>
                </a:solidFill>
                <a:latin typeface="+mn-lt"/>
                <a:ea typeface="+mn-ea"/>
                <a:cs typeface="+mn-cs"/>
              </a:rPr>
              <a:t>the excitation field lines almost propagate as straight lines whereas in the </a:t>
            </a:r>
            <a:r>
              <a:rPr lang="en-US" dirty="0" smtClean="0"/>
              <a:t>Soft-field tomography</a:t>
            </a:r>
            <a:r>
              <a:rPr lang="en-US" sz="1200" b="0" i="0" u="none" strike="noStrike" kern="1200" baseline="0" dirty="0" smtClean="0">
                <a:solidFill>
                  <a:schemeClr val="tx1"/>
                </a:solidFill>
                <a:latin typeface="+mn-lt"/>
                <a:ea typeface="+mn-ea"/>
                <a:cs typeface="+mn-cs"/>
              </a:rPr>
              <a:t> they diffuse in the medium. Due to this feature, the image reconstruction is much more difficult for the soft-field tomography. </a:t>
            </a:r>
          </a:p>
          <a:p>
            <a:pPr algn="l" rtl="0"/>
            <a:endParaRPr lang="en-US" sz="1200" b="0" i="0" u="none" strike="noStrike" kern="1200" baseline="0" dirty="0" smtClean="0">
              <a:solidFill>
                <a:schemeClr val="tx1"/>
              </a:solidFill>
              <a:latin typeface="+mn-lt"/>
              <a:ea typeface="+mn-ea"/>
              <a:cs typeface="+mn-cs"/>
            </a:endParaRPr>
          </a:p>
          <a:p>
            <a:pPr algn="l" rtl="0"/>
            <a:r>
              <a:rPr lang="en-US" sz="1200" b="0" i="0" u="none" strike="noStrike" kern="1200" baseline="0" dirty="0" smtClean="0">
                <a:solidFill>
                  <a:schemeClr val="tx1"/>
                </a:solidFill>
                <a:latin typeface="+mn-lt"/>
                <a:ea typeface="+mn-ea"/>
                <a:cs typeface="+mn-cs"/>
              </a:rPr>
              <a:t>Hard-field: expensive, non-portable, huge systems, invasive in some methods, time-consuming …. (High quality structural and fictional imaging)</a:t>
            </a:r>
          </a:p>
          <a:p>
            <a:pPr algn="l" rtl="0"/>
            <a:endParaRPr lang="en-US" sz="1200" b="0" i="0" u="none" strike="noStrike" kern="1200" baseline="0" dirty="0" smtClean="0">
              <a:solidFill>
                <a:schemeClr val="tx1"/>
              </a:solidFill>
              <a:latin typeface="+mn-lt"/>
              <a:ea typeface="+mn-ea"/>
              <a:cs typeface="+mn-cs"/>
            </a:endParaRPr>
          </a:p>
          <a:p>
            <a:pPr algn="l" rtl="0"/>
            <a:endParaRPr lang="en-US" sz="1200" b="0" i="0" u="none" strike="noStrike" kern="1200" baseline="0" dirty="0" smtClean="0">
              <a:solidFill>
                <a:schemeClr val="tx1"/>
              </a:solidFill>
              <a:latin typeface="+mn-lt"/>
              <a:ea typeface="+mn-ea"/>
              <a:cs typeface="+mn-cs"/>
            </a:endParaRPr>
          </a:p>
          <a:p>
            <a:pPr algn="l" rtl="0"/>
            <a:r>
              <a:rPr lang="en-US" sz="1200" b="0" i="0" u="none" strike="noStrike" kern="1200" baseline="0" dirty="0" smtClean="0">
                <a:solidFill>
                  <a:schemeClr val="tx1"/>
                </a:solidFill>
                <a:latin typeface="+mn-lt"/>
                <a:ea typeface="+mn-ea"/>
                <a:cs typeface="+mn-cs"/>
              </a:rPr>
              <a:t>All subclasses are non-invasive, non-destructive, non-radiative, low-cost, and portable…. (Poor spatial resolution due to limited number of measurements) </a:t>
            </a:r>
          </a:p>
          <a:p>
            <a:pPr algn="l" rtl="0"/>
            <a:endParaRPr lang="en-US" sz="1200" b="0" i="0" u="none" strike="noStrike" kern="1200" baseline="0" dirty="0" smtClean="0">
              <a:solidFill>
                <a:schemeClr val="tx1"/>
              </a:solidFill>
              <a:latin typeface="+mn-lt"/>
              <a:ea typeface="+mn-ea"/>
              <a:cs typeface="+mn-cs"/>
            </a:endParaRPr>
          </a:p>
          <a:p>
            <a:r>
              <a:rPr lang="en-US" baseline="0" dirty="0" smtClean="0"/>
              <a:t>It should be noted that there is no conventional imaging modality for imaging of conductivity expect electrical tomography. (sample applications: </a:t>
            </a:r>
            <a:r>
              <a:rPr lang="en-US" sz="1200" b="0" i="0" u="none" strike="noStrike" kern="1200" baseline="0" dirty="0" smtClean="0">
                <a:solidFill>
                  <a:schemeClr val="tx1"/>
                </a:solidFill>
                <a:latin typeface="+mn-lt"/>
                <a:ea typeface="+mn-ea"/>
                <a:cs typeface="+mn-cs"/>
              </a:rPr>
              <a:t>Early diagnosis of breast cancer , EEG source localization , and targeting control in </a:t>
            </a:r>
            <a:r>
              <a:rPr lang="en-US" sz="1200" b="0" i="0" u="none" strike="noStrike" kern="1200" baseline="0" dirty="0" err="1" smtClean="0">
                <a:solidFill>
                  <a:schemeClr val="tx1"/>
                </a:solidFill>
                <a:latin typeface="+mn-lt"/>
                <a:ea typeface="+mn-ea"/>
                <a:cs typeface="+mn-cs"/>
              </a:rPr>
              <a:t>transcranial</a:t>
            </a:r>
            <a:r>
              <a:rPr lang="en-US" sz="1200" b="0" i="0" u="none" strike="noStrike" kern="1200" baseline="0" dirty="0" smtClean="0">
                <a:solidFill>
                  <a:schemeClr val="tx1"/>
                </a:solidFill>
                <a:latin typeface="+mn-lt"/>
                <a:ea typeface="+mn-ea"/>
                <a:cs typeface="+mn-cs"/>
              </a:rPr>
              <a:t> brain stimulation</a:t>
            </a:r>
            <a:r>
              <a:rPr lang="en-US" baseline="0" dirty="0" smtClean="0"/>
              <a:t>)</a:t>
            </a:r>
            <a:endParaRPr lang="fa-IR" baseline="0" dirty="0" smtClean="0"/>
          </a:p>
          <a:p>
            <a:pPr algn="r" rtl="1"/>
            <a:endParaRPr lang="en-US" dirty="0" smtClean="0"/>
          </a:p>
          <a:p>
            <a:pPr algn="r" rtl="1"/>
            <a:endParaRPr lang="en-US" dirty="0"/>
          </a:p>
        </p:txBody>
      </p:sp>
      <p:sp>
        <p:nvSpPr>
          <p:cNvPr id="13316" name="Slide Number Placeholder 3">
            <a:extLst>
              <a:ext uri="{FF2B5EF4-FFF2-40B4-BE49-F238E27FC236}">
                <a16:creationId xmlns="" xmlns:a16="http://schemas.microsoft.com/office/drawing/2014/main" id="{EA909BC7-CB25-481C-90FE-DCC8BEE09B3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B42F931-939E-4D50-832C-ED451F4913B7}" type="slidenum">
              <a:rPr lang="en-US" altLang="en-US">
                <a:latin typeface="Arial" panose="020B0604020202020204" pitchFamily="34" charset="0"/>
              </a:rPr>
              <a:pPr>
                <a:spcBef>
                  <a:spcPct val="0"/>
                </a:spcBef>
              </a:pPr>
              <a:t>3</a:t>
            </a:fld>
            <a:endParaRPr lang="en-US" altLang="en-US">
              <a:latin typeface="Arial" panose="020B0604020202020204" pitchFamily="34" charset="0"/>
            </a:endParaRPr>
          </a:p>
        </p:txBody>
      </p:sp>
    </p:spTree>
    <p:extLst>
      <p:ext uri="{BB962C8B-B14F-4D97-AF65-F5344CB8AC3E}">
        <p14:creationId xmlns:p14="http://schemas.microsoft.com/office/powerpoint/2010/main" val="3695371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 xmlns:a16="http://schemas.microsoft.com/office/drawing/2014/main" id="{9BF138CF-D90E-4B6A-AD13-45CC0DB8CBF5}"/>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Notes Placeholder 2">
            <a:extLst>
              <a:ext uri="{FF2B5EF4-FFF2-40B4-BE49-F238E27FC236}">
                <a16:creationId xmlns="" xmlns:a16="http://schemas.microsoft.com/office/drawing/2014/main" id="{B1C6ACB3-C893-419C-9C65-0C6AEBAD111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rtl="0"/>
            <a:r>
              <a:rPr lang="en-US" dirty="0" smtClean="0"/>
              <a:t>Here you can see a picture of one of the first biomedical MIT systems developed at Russian Academy of Sciences.</a:t>
            </a:r>
            <a:endParaRPr lang="fa-IR" baseline="0" dirty="0" smtClean="0"/>
          </a:p>
          <a:p>
            <a:pPr algn="r" rtl="1"/>
            <a:endParaRPr lang="fa-IR" baseline="0" dirty="0" smtClean="0"/>
          </a:p>
          <a:p>
            <a:pPr algn="l" rtl="0"/>
            <a:r>
              <a:rPr lang="en-US" sz="1200" b="0" i="0" u="none" strike="noStrike" kern="1200" baseline="0" dirty="0" smtClean="0">
                <a:solidFill>
                  <a:schemeClr val="tx1"/>
                </a:solidFill>
                <a:latin typeface="+mn-lt"/>
                <a:ea typeface="+mn-ea"/>
                <a:cs typeface="+mn-cs"/>
              </a:rPr>
              <a:t>MIT is more advantageous than other electrical tomography methods: </a:t>
            </a:r>
          </a:p>
          <a:p>
            <a:pPr algn="l" rtl="0"/>
            <a:r>
              <a:rPr lang="en-US" sz="1200" b="0" i="0" u="none" strike="noStrike" kern="1200" baseline="0" dirty="0" smtClean="0">
                <a:solidFill>
                  <a:schemeClr val="tx1"/>
                </a:solidFill>
                <a:latin typeface="+mn-lt"/>
                <a:ea typeface="+mn-ea"/>
                <a:cs typeface="+mn-cs"/>
              </a:rPr>
              <a:t>1- it is difficult and in some cases impossible to attach EIT and ECT electrodes to samples under measurement [7]. </a:t>
            </a:r>
          </a:p>
          <a:p>
            <a:pPr algn="l" rtl="0"/>
            <a:r>
              <a:rPr lang="en-US" sz="1200" b="0" i="0" u="none" strike="noStrike" kern="1200" baseline="0" dirty="0" smtClean="0">
                <a:solidFill>
                  <a:schemeClr val="tx1"/>
                </a:solidFill>
                <a:latin typeface="+mn-lt"/>
                <a:ea typeface="+mn-ea"/>
                <a:cs typeface="+mn-cs"/>
              </a:rPr>
              <a:t>2- MIT operates through an air gap, consequently, the difficulties with contact electrodes such as their unknown or variable impedance and position for EIT electrode [8] are avoided completely which yields to more accurate image reconstruction. </a:t>
            </a:r>
          </a:p>
          <a:p>
            <a:pPr algn="l" rtl="0"/>
            <a:r>
              <a:rPr lang="en-US" sz="1200" b="0" i="0" u="none" strike="noStrike" kern="1200" baseline="0" dirty="0" smtClean="0">
                <a:solidFill>
                  <a:schemeClr val="tx1"/>
                </a:solidFill>
                <a:latin typeface="+mn-lt"/>
                <a:ea typeface="+mn-ea"/>
                <a:cs typeface="+mn-cs"/>
              </a:rPr>
              <a:t>3-Unlike electrical field, magnetic field can penetrate high resistivity materials (e.g., skull and fat). </a:t>
            </a:r>
          </a:p>
          <a:p>
            <a:pPr algn="l" rtl="0"/>
            <a:r>
              <a:rPr lang="en-US" sz="1200" b="0" i="0" u="none" strike="noStrike" kern="1200" baseline="0" dirty="0" smtClean="0">
                <a:solidFill>
                  <a:schemeClr val="tx1"/>
                </a:solidFill>
                <a:latin typeface="+mn-lt"/>
                <a:ea typeface="+mn-ea"/>
                <a:cs typeface="+mn-cs"/>
              </a:rPr>
              <a:t>These advantages make MIT more attractive especially for applications in which the imaging region is inside a non-conductive shell. </a:t>
            </a:r>
          </a:p>
          <a:p>
            <a:pPr algn="l" rtl="0"/>
            <a:endParaRPr lang="en-US" sz="1200" b="0" i="0" u="none" strike="noStrike" kern="1200" baseline="0" dirty="0" smtClean="0">
              <a:solidFill>
                <a:schemeClr val="tx1"/>
              </a:solidFill>
              <a:latin typeface="+mn-lt"/>
              <a:ea typeface="+mn-ea"/>
              <a:cs typeface="+mn-cs"/>
            </a:endParaRPr>
          </a:p>
          <a:p>
            <a:pPr algn="l" rtl="0"/>
            <a:r>
              <a:rPr lang="en-US" sz="1200" b="0" i="0" u="none" strike="noStrike" kern="1200" baseline="0" dirty="0" smtClean="0">
                <a:solidFill>
                  <a:schemeClr val="tx1"/>
                </a:solidFill>
                <a:latin typeface="+mn-lt"/>
                <a:ea typeface="+mn-ea"/>
                <a:cs typeface="+mn-cs"/>
              </a:rPr>
              <a:t>MIT is capable of imaging all passive electromagnetic properties of martials; i.e. conductivity, permittivity, and permeability [9]. </a:t>
            </a:r>
            <a:endParaRPr lang="fa-IR" baseline="0" dirty="0" smtClean="0"/>
          </a:p>
        </p:txBody>
      </p:sp>
      <p:sp>
        <p:nvSpPr>
          <p:cNvPr id="13316" name="Slide Number Placeholder 3">
            <a:extLst>
              <a:ext uri="{FF2B5EF4-FFF2-40B4-BE49-F238E27FC236}">
                <a16:creationId xmlns="" xmlns:a16="http://schemas.microsoft.com/office/drawing/2014/main" id="{EA909BC7-CB25-481C-90FE-DCC8BEE09B3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B42F931-939E-4D50-832C-ED451F4913B7}" type="slidenum">
              <a:rPr lang="en-US" altLang="en-US">
                <a:latin typeface="Arial" panose="020B0604020202020204" pitchFamily="34" charset="0"/>
              </a:rPr>
              <a:pPr>
                <a:spcBef>
                  <a:spcPct val="0"/>
                </a:spcBef>
              </a:pPr>
              <a:t>4</a:t>
            </a:fld>
            <a:endParaRPr lang="en-US" altLang="en-US">
              <a:latin typeface="Arial" panose="020B0604020202020204" pitchFamily="34" charset="0"/>
            </a:endParaRPr>
          </a:p>
        </p:txBody>
      </p:sp>
    </p:spTree>
    <p:extLst>
      <p:ext uri="{BB962C8B-B14F-4D97-AF65-F5344CB8AC3E}">
        <p14:creationId xmlns:p14="http://schemas.microsoft.com/office/powerpoint/2010/main" val="722682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 xmlns:a16="http://schemas.microsoft.com/office/drawing/2014/main" id="{9BF138CF-D90E-4B6A-AD13-45CC0DB8CBF5}"/>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Notes Placeholder 2">
            <a:extLst>
              <a:ext uri="{FF2B5EF4-FFF2-40B4-BE49-F238E27FC236}">
                <a16:creationId xmlns="" xmlns:a16="http://schemas.microsoft.com/office/drawing/2014/main" id="{B1C6ACB3-C893-419C-9C65-0C6AEBAD111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b="0" i="0" kern="1200" dirty="0" smtClean="0">
                <a:solidFill>
                  <a:schemeClr val="tx1"/>
                </a:solidFill>
                <a:effectLst/>
                <a:latin typeface="+mn-lt"/>
                <a:ea typeface="+mn-ea"/>
                <a:cs typeface="+mn-cs"/>
              </a:rPr>
              <a:t>Imaging metal solidification is a great example for which there is no real time monitoring technique at present. </a:t>
            </a:r>
          </a:p>
          <a:p>
            <a:endParaRPr lang="en-US" sz="1200" b="0" i="0" kern="1200" dirty="0" smtClean="0">
              <a:solidFill>
                <a:schemeClr val="tx1"/>
              </a:solidFill>
              <a:effectLst/>
              <a:latin typeface="+mn-lt"/>
              <a:ea typeface="+mn-ea"/>
              <a:cs typeface="+mn-cs"/>
            </a:endParaRPr>
          </a:p>
          <a:p>
            <a:r>
              <a:rPr lang="en-US" sz="1200" b="0" i="0" u="none" strike="noStrike" kern="1200" baseline="0" dirty="0" smtClean="0">
                <a:solidFill>
                  <a:schemeClr val="tx1"/>
                </a:solidFill>
                <a:latin typeface="+mn-lt"/>
                <a:ea typeface="+mn-ea"/>
                <a:cs typeface="+mn-cs"/>
              </a:rPr>
              <a:t>In biomedical applications, conductivities to be imaged are less than 2 S/m. Therefore, the secondary magnetic field is generally much weaker than the primary magnetic field. This results in the weak voltages induced by the secondary magnetic field compared to the high conductivity applications. </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p:txBody>
      </p:sp>
      <p:sp>
        <p:nvSpPr>
          <p:cNvPr id="13316" name="Slide Number Placeholder 3">
            <a:extLst>
              <a:ext uri="{FF2B5EF4-FFF2-40B4-BE49-F238E27FC236}">
                <a16:creationId xmlns="" xmlns:a16="http://schemas.microsoft.com/office/drawing/2014/main" id="{EA909BC7-CB25-481C-90FE-DCC8BEE09B3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B42F931-939E-4D50-832C-ED451F4913B7}" type="slidenum">
              <a:rPr lang="en-US" altLang="en-US">
                <a:latin typeface="Arial" panose="020B0604020202020204" pitchFamily="34" charset="0"/>
              </a:rPr>
              <a:pPr>
                <a:spcBef>
                  <a:spcPct val="0"/>
                </a:spcBef>
              </a:pPr>
              <a:t>5</a:t>
            </a:fld>
            <a:endParaRPr lang="en-US" altLang="en-US">
              <a:latin typeface="Arial" panose="020B0604020202020204" pitchFamily="34" charset="0"/>
            </a:endParaRPr>
          </a:p>
        </p:txBody>
      </p:sp>
    </p:spTree>
    <p:extLst>
      <p:ext uri="{BB962C8B-B14F-4D97-AF65-F5344CB8AC3E}">
        <p14:creationId xmlns:p14="http://schemas.microsoft.com/office/powerpoint/2010/main" val="2367779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kern="1200" dirty="0" smtClean="0">
                <a:solidFill>
                  <a:schemeClr val="tx1"/>
                </a:solidFill>
                <a:effectLst/>
                <a:latin typeface="+mn-lt"/>
                <a:ea typeface="+mn-ea"/>
                <a:cs typeface="+mn-cs"/>
              </a:rPr>
              <a:t>Forward problem is a well-defined problem based on the Maxwell's equation with a unique solution. To achieve a reconstructed conductivity with a desired degree of accuracy, it is crucial to provide an accurate solution of the forward problem; since small errors in the forward model can generate considerable errors in the solution of the inverse problem. </a:t>
            </a:r>
          </a:p>
          <a:p>
            <a:r>
              <a:rPr lang="en-US" sz="1200" kern="1200" dirty="0" smtClean="0">
                <a:solidFill>
                  <a:schemeClr val="tx1"/>
                </a:solidFill>
                <a:effectLst/>
                <a:latin typeface="+mn-lt"/>
                <a:ea typeface="+mn-ea"/>
                <a:cs typeface="+mn-cs"/>
              </a:rPr>
              <a:t>On the other hand, the method for solving the forward problem should be computationally efficient.</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It is usually not possible to simultaneously achieve an accurate and fast computing method and a trade-off would be required. The methods that have been reported so far to solve the biomedical MIT forward problem can be classified to: analytical method, FEM, finite difference method (FDM), and other methods. </a:t>
            </a: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Image reconstruction in MIT is performed via the solution of an inverse problem to obtain an estimation of conductivity distribution inside an object. The MIT inverse problem usually is nonlinear, ill-posed, ill-conditioned, and underdetermined.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i="1" kern="1200" dirty="0" smtClean="0">
                <a:solidFill>
                  <a:schemeClr val="tx1"/>
                </a:solidFill>
                <a:effectLst/>
                <a:latin typeface="+mn-lt"/>
                <a:ea typeface="+mn-ea"/>
                <a:cs typeface="+mn-cs"/>
              </a:rPr>
              <a:t>nonlinearity</a:t>
            </a:r>
            <a:r>
              <a:rPr lang="en-US" sz="1200" kern="1200" dirty="0" smtClean="0">
                <a:solidFill>
                  <a:schemeClr val="tx1"/>
                </a:solidFill>
                <a:effectLst/>
                <a:latin typeface="+mn-lt"/>
                <a:ea typeface="+mn-ea"/>
                <a:cs typeface="+mn-cs"/>
              </a:rPr>
              <a:t> in the problem arises from the fact that the measurements sensitivity to the conductivity distribution is a function of position in the imaging space. The sensitivity is high in the periphery of imaging space but dramatically decreases by going towards to the center. Furthermore, a local change in conductivity distribution affects all measurement channels.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i="1" kern="1200" dirty="0" smtClean="0">
                <a:solidFill>
                  <a:schemeClr val="tx1"/>
                </a:solidFill>
                <a:effectLst/>
                <a:latin typeface="+mn-lt"/>
                <a:ea typeface="+mn-ea"/>
                <a:cs typeface="+mn-cs"/>
              </a:rPr>
              <a:t>ill-</a:t>
            </a:r>
            <a:r>
              <a:rPr lang="en-US" sz="1200" i="1" kern="1200" dirty="0" err="1" smtClean="0">
                <a:solidFill>
                  <a:schemeClr val="tx1"/>
                </a:solidFill>
                <a:effectLst/>
                <a:latin typeface="+mn-lt"/>
                <a:ea typeface="+mn-ea"/>
                <a:cs typeface="+mn-cs"/>
              </a:rPr>
              <a:t>posedness</a:t>
            </a:r>
            <a:r>
              <a:rPr lang="en-US" sz="1200" kern="1200" dirty="0" smtClean="0">
                <a:solidFill>
                  <a:schemeClr val="tx1"/>
                </a:solidFill>
                <a:effectLst/>
                <a:latin typeface="+mn-lt"/>
                <a:ea typeface="+mn-ea"/>
                <a:cs typeface="+mn-cs"/>
              </a:rPr>
              <a:t> is explained based on the </a:t>
            </a:r>
            <a:r>
              <a:rPr lang="en-US" sz="1200" kern="1200" dirty="0" err="1" smtClean="0">
                <a:solidFill>
                  <a:schemeClr val="tx1"/>
                </a:solidFill>
                <a:effectLst/>
                <a:latin typeface="+mn-lt"/>
                <a:ea typeface="+mn-ea"/>
                <a:cs typeface="+mn-cs"/>
              </a:rPr>
              <a:t>Hadamard</a:t>
            </a:r>
            <a:r>
              <a:rPr lang="en-US" sz="1200" kern="1200" dirty="0" smtClean="0">
                <a:solidFill>
                  <a:schemeClr val="tx1"/>
                </a:solidFill>
                <a:effectLst/>
                <a:latin typeface="+mn-lt"/>
                <a:ea typeface="+mn-ea"/>
                <a:cs typeface="+mn-cs"/>
              </a:rPr>
              <a:t> definition which says a problem is well-posed if it has all of three conditions:</a:t>
            </a:r>
          </a:p>
          <a:p>
            <a:pPr lvl="0"/>
            <a:r>
              <a:rPr lang="en-US" sz="1200" kern="1200" dirty="0" smtClean="0">
                <a:solidFill>
                  <a:schemeClr val="tx1"/>
                </a:solidFill>
                <a:effectLst/>
                <a:latin typeface="+mn-lt"/>
                <a:ea typeface="+mn-ea"/>
                <a:cs typeface="+mn-cs"/>
              </a:rPr>
              <a:t>Existence: a solution must exist for the problem.</a:t>
            </a:r>
          </a:p>
          <a:p>
            <a:pPr lvl="0"/>
            <a:r>
              <a:rPr lang="en-US" sz="1200" kern="1200" dirty="0" smtClean="0">
                <a:solidFill>
                  <a:schemeClr val="tx1"/>
                </a:solidFill>
                <a:effectLst/>
                <a:latin typeface="+mn-lt"/>
                <a:ea typeface="+mn-ea"/>
                <a:cs typeface="+mn-cs"/>
              </a:rPr>
              <a:t>Uniqueness: the solution must be unique.</a:t>
            </a:r>
          </a:p>
          <a:p>
            <a:pPr lvl="0"/>
            <a:r>
              <a:rPr lang="en-US" sz="1200" kern="1200" dirty="0" smtClean="0">
                <a:solidFill>
                  <a:schemeClr val="tx1"/>
                </a:solidFill>
                <a:effectLst/>
                <a:latin typeface="+mn-lt"/>
                <a:ea typeface="+mn-ea"/>
                <a:cs typeface="+mn-cs"/>
              </a:rPr>
              <a:t>Stability: the solution depends in a continuous (stable) way on the observed data.</a:t>
            </a:r>
          </a:p>
          <a:p>
            <a:r>
              <a:rPr lang="en-US" sz="1200" kern="1200" dirty="0" smtClean="0">
                <a:solidFill>
                  <a:schemeClr val="tx1"/>
                </a:solidFill>
                <a:effectLst/>
                <a:latin typeface="+mn-lt"/>
                <a:ea typeface="+mn-ea"/>
                <a:cs typeface="+mn-cs"/>
              </a:rPr>
              <a:t>If the problem violates any of these requirements, it is ill-posed. Often for inverse problems including MIT, the first two criteria could be met, however third condition is problematic. Since small changes in measured data can often leads to large change in reconstructed conductivity.</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Another difficulty arises when the MIT inverse problem is discretized and a small error in the measurements or simulations can result in much larger errors in the image reconstruction. This is quantified by the condition number of the Jacobian matrix which appears in the inverse problem. The condition number represents the ratio of the maximal to the minimal singular value of the Jacobian matrix. For the MIT inverse problem, the singular values of the Jacobian show a large decay towards zero giving large condition number. A problem with the large condition number said to be </a:t>
            </a:r>
            <a:r>
              <a:rPr lang="en-US" sz="1200" i="1" kern="1200" dirty="0" smtClean="0">
                <a:solidFill>
                  <a:schemeClr val="tx1"/>
                </a:solidFill>
                <a:effectLst/>
                <a:latin typeface="+mn-lt"/>
                <a:ea typeface="+mn-ea"/>
                <a:cs typeface="+mn-cs"/>
              </a:rPr>
              <a:t>ill-conditioned</a:t>
            </a:r>
            <a:r>
              <a:rPr lang="en-US" sz="1200" kern="1200" dirty="0" smtClean="0">
                <a:solidFill>
                  <a:schemeClr val="tx1"/>
                </a:solidFill>
                <a:effectLst/>
                <a:latin typeface="+mn-lt"/>
                <a:ea typeface="+mn-ea"/>
                <a:cs typeface="+mn-cs"/>
              </a:rPr>
              <a:t>.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 MIT, usually the number of unknown conductivity elements are much greater than the number of measurements. This causes the MIT inverse problem to be </a:t>
            </a:r>
            <a:r>
              <a:rPr lang="en-US" sz="1200" i="1" kern="1200" dirty="0" smtClean="0">
                <a:solidFill>
                  <a:schemeClr val="tx1"/>
                </a:solidFill>
                <a:effectLst/>
                <a:latin typeface="+mn-lt"/>
                <a:ea typeface="+mn-ea"/>
                <a:cs typeface="+mn-cs"/>
              </a:rPr>
              <a:t>underdetermined</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Algorithms used to solve the MIT inverse problem can generally be grouped to linear single step algorithms and iterative algorithms. </a:t>
            </a: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As can be seen, the forward problem is an integral part of the conductivity reconstruction by MIT. With regard to difficulties of the MIT inverse problem such as ill-</a:t>
            </a:r>
            <a:r>
              <a:rPr lang="en-US" sz="1200" kern="1200" dirty="0" err="1" smtClean="0">
                <a:solidFill>
                  <a:schemeClr val="tx1"/>
                </a:solidFill>
                <a:effectLst/>
                <a:latin typeface="+mn-lt"/>
                <a:ea typeface="+mn-ea"/>
                <a:cs typeface="+mn-cs"/>
              </a:rPr>
              <a:t>posedness</a:t>
            </a:r>
            <a:r>
              <a:rPr lang="en-US" sz="1200" kern="1200" dirty="0" smtClean="0">
                <a:solidFill>
                  <a:schemeClr val="tx1"/>
                </a:solidFill>
                <a:effectLst/>
                <a:latin typeface="+mn-lt"/>
                <a:ea typeface="+mn-ea"/>
                <a:cs typeface="+mn-cs"/>
              </a:rPr>
              <a:t> and ill-conditioning, it is crucial to employ a highly accurate forward problem model to produce simulated voltages which can be fitted as well as possible to the measured data.</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To reconstruct the absolute conductivity values, it is crucial to have a highly accurate forward model which can be fitted as well as possible to measured data in reconstruction process. A small error in the forward problem may seem negligible, whereas it can implicate considerable errors when it is entered in the process of inverse problem for image reconstruction.</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7178ED65-126E-4F2F-A566-D9B558554180}" type="slidenum">
              <a:rPr lang="en-US" altLang="en-US" smtClean="0"/>
              <a:pPr>
                <a:defRPr/>
              </a:pPr>
              <a:t>6</a:t>
            </a:fld>
            <a:endParaRPr lang="en-US" altLang="en-US"/>
          </a:p>
        </p:txBody>
      </p:sp>
    </p:spTree>
    <p:extLst>
      <p:ext uri="{BB962C8B-B14F-4D97-AF65-F5344CB8AC3E}">
        <p14:creationId xmlns:p14="http://schemas.microsoft.com/office/powerpoint/2010/main" val="3334841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 xmlns:a16="http://schemas.microsoft.com/office/drawing/2014/main" id="{0123BAF2-35C6-4571-AC6A-48278D648E7E}"/>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a:extLst>
              <a:ext uri="{FF2B5EF4-FFF2-40B4-BE49-F238E27FC236}">
                <a16:creationId xmlns="" xmlns:a16="http://schemas.microsoft.com/office/drawing/2014/main" id="{241AEE93-C10C-4510-995F-E19DE75886F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1" indent="0" algn="l" defTabSz="914400" rtl="0" eaLnBrk="1" fontAlgn="base" latinLnBrk="0" hangingPunct="1">
              <a:lnSpc>
                <a:spcPct val="100000"/>
              </a:lnSpc>
              <a:spcBef>
                <a:spcPct val="0"/>
              </a:spcBef>
              <a:spcAft>
                <a:spcPct val="0"/>
              </a:spcAft>
              <a:buClrTx/>
              <a:buSzTx/>
              <a:buFontTx/>
              <a:buNone/>
              <a:tabLst/>
              <a:defRPr/>
            </a:pPr>
            <a:r>
              <a:rPr lang="en-US" altLang="en-US" sz="2000" dirty="0" smtClean="0">
                <a:latin typeface="Times New Roman" panose="02020603050405020304" pitchFamily="18" charset="0"/>
                <a:cs typeface="Times New Roman" panose="02020603050405020304" pitchFamily="18" charset="0"/>
              </a:rPr>
              <a:t>Since FE uses node connectivity (or element) in fixed geometries, it cannot be very efficient in these cases.</a:t>
            </a:r>
          </a:p>
          <a:p>
            <a:pPr eaLnBrk="1" hangingPunct="1">
              <a:spcBef>
                <a:spcPct val="0"/>
              </a:spcBef>
            </a:pPr>
            <a:endParaRPr lang="en-US" altLang="en-US" dirty="0"/>
          </a:p>
        </p:txBody>
      </p:sp>
      <p:sp>
        <p:nvSpPr>
          <p:cNvPr id="17412" name="Slide Number Placeholder 3">
            <a:extLst>
              <a:ext uri="{FF2B5EF4-FFF2-40B4-BE49-F238E27FC236}">
                <a16:creationId xmlns="" xmlns:a16="http://schemas.microsoft.com/office/drawing/2014/main" id="{F134DEC1-FFD8-4062-9CCE-8E248425BA5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5AB015C-4C7E-4ABF-98E6-F06E044B9D7C}" type="slidenum">
              <a:rPr lang="en-US" altLang="en-US">
                <a:latin typeface="Arial" panose="020B0604020202020204" pitchFamily="34" charset="0"/>
              </a:rPr>
              <a:pPr>
                <a:spcBef>
                  <a:spcPct val="0"/>
                </a:spcBef>
              </a:pPr>
              <a:t>10</a:t>
            </a:fld>
            <a:endParaRPr lang="en-US" altLang="en-US">
              <a:latin typeface="Arial" panose="020B0604020202020204" pitchFamily="34" charset="0"/>
            </a:endParaRPr>
          </a:p>
        </p:txBody>
      </p:sp>
    </p:spTree>
    <p:extLst>
      <p:ext uri="{BB962C8B-B14F-4D97-AF65-F5344CB8AC3E}">
        <p14:creationId xmlns:p14="http://schemas.microsoft.com/office/powerpoint/2010/main" val="174372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78ED65-126E-4F2F-A566-D9B558554180}" type="slidenum">
              <a:rPr lang="en-US" altLang="en-US" smtClean="0"/>
              <a:pPr>
                <a:defRPr/>
              </a:pPr>
              <a:t>15</a:t>
            </a:fld>
            <a:endParaRPr lang="en-US" altLang="en-US"/>
          </a:p>
        </p:txBody>
      </p:sp>
    </p:spTree>
    <p:extLst>
      <p:ext uri="{BB962C8B-B14F-4D97-AF65-F5344CB8AC3E}">
        <p14:creationId xmlns:p14="http://schemas.microsoft.com/office/powerpoint/2010/main" val="257943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78ED65-126E-4F2F-A566-D9B558554180}" type="slidenum">
              <a:rPr lang="en-US" altLang="en-US" smtClean="0"/>
              <a:pPr>
                <a:defRPr/>
              </a:pPr>
              <a:t>19</a:t>
            </a:fld>
            <a:endParaRPr lang="en-US" altLang="en-US"/>
          </a:p>
        </p:txBody>
      </p:sp>
    </p:spTree>
    <p:extLst>
      <p:ext uri="{BB962C8B-B14F-4D97-AF65-F5344CB8AC3E}">
        <p14:creationId xmlns:p14="http://schemas.microsoft.com/office/powerpoint/2010/main" val="30262693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hemeOverride" Target="../theme/themeOverride4.xml"/><Relationship Id="rId4"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4713684"/>
            <a:ext cx="4058706" cy="2144316"/>
          </a:xfrm>
          <a:prstGeom prst="rect">
            <a:avLst/>
          </a:prstGeom>
        </p:spPr>
      </p:pic>
      <p:sp>
        <p:nvSpPr>
          <p:cNvPr id="4" name="Right Triangle 3">
            <a:extLst>
              <a:ext uri="{FF2B5EF4-FFF2-40B4-BE49-F238E27FC236}">
                <a16:creationId xmlns="" xmlns:a16="http://schemas.microsoft.com/office/drawing/2014/main" id="{E5957D4D-5E83-4BD9-A673-235DCB9369A0}"/>
              </a:ext>
            </a:extLst>
          </p:cNvPr>
          <p:cNvSpPr/>
          <p:nvPr/>
        </p:nvSpPr>
        <p:spPr>
          <a:xfrm>
            <a:off x="1" y="4664075"/>
            <a:ext cx="12200467"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Title 8"/>
          <p:cNvSpPr>
            <a:spLocks noGrp="1"/>
          </p:cNvSpPr>
          <p:nvPr>
            <p:ph type="ctrTitle"/>
          </p:nvPr>
        </p:nvSpPr>
        <p:spPr>
          <a:xfrm>
            <a:off x="914400" y="1752604"/>
            <a:ext cx="103632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a:t>Click to edit Master title style</a:t>
            </a:r>
          </a:p>
        </p:txBody>
      </p:sp>
      <p:sp>
        <p:nvSpPr>
          <p:cNvPr id="17" name="Subtitle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11" name="Date Placeholder 29">
            <a:extLst>
              <a:ext uri="{FF2B5EF4-FFF2-40B4-BE49-F238E27FC236}">
                <a16:creationId xmlns="" xmlns:a16="http://schemas.microsoft.com/office/drawing/2014/main" id="{1F0DFDE4-6022-47B0-A652-EDBAE3838417}"/>
              </a:ext>
            </a:extLst>
          </p:cNvPr>
          <p:cNvSpPr>
            <a:spLocks noGrp="1"/>
          </p:cNvSpPr>
          <p:nvPr>
            <p:ph type="dt" sz="half" idx="10"/>
          </p:nvPr>
        </p:nvSpPr>
        <p:spPr/>
        <p:txBody>
          <a:bodyPr/>
          <a:lstStyle>
            <a:lvl1pPr>
              <a:defRPr>
                <a:solidFill>
                  <a:srgbClr val="FFFFFF"/>
                </a:solidFill>
              </a:defRPr>
            </a:lvl1pPr>
            <a:extLst/>
          </a:lstStyle>
          <a:p>
            <a:pPr>
              <a:defRPr/>
            </a:pPr>
            <a:fld id="{8332916B-0188-49C2-BD35-9969DF15E67A}" type="datetime1">
              <a:rPr lang="en-US" smtClean="0"/>
              <a:t>6/15/2022</a:t>
            </a:fld>
            <a:endParaRPr lang="en-US"/>
          </a:p>
        </p:txBody>
      </p:sp>
      <p:sp>
        <p:nvSpPr>
          <p:cNvPr id="12" name="Footer Placeholder 18">
            <a:extLst>
              <a:ext uri="{FF2B5EF4-FFF2-40B4-BE49-F238E27FC236}">
                <a16:creationId xmlns="" xmlns:a16="http://schemas.microsoft.com/office/drawing/2014/main" id="{8377626D-6B04-413D-823F-F716EEA774A6}"/>
              </a:ext>
            </a:extLst>
          </p:cNvPr>
          <p:cNvSpPr>
            <a:spLocks noGrp="1"/>
          </p:cNvSpPr>
          <p:nvPr>
            <p:ph type="ftr" sz="quarter" idx="11"/>
          </p:nvPr>
        </p:nvSpPr>
        <p:spPr/>
        <p:txBody>
          <a:bodyPr/>
          <a:lstStyle>
            <a:lvl1pPr>
              <a:defRPr>
                <a:solidFill>
                  <a:schemeClr val="accent1">
                    <a:tint val="20000"/>
                  </a:schemeClr>
                </a:solidFill>
              </a:defRPr>
            </a:lvl1pPr>
            <a:extLst/>
          </a:lstStyle>
          <a:p>
            <a:pPr>
              <a:defRPr/>
            </a:pPr>
            <a:endParaRPr lang="en-US"/>
          </a:p>
        </p:txBody>
      </p:sp>
      <p:sp>
        <p:nvSpPr>
          <p:cNvPr id="13" name="Slide Number Placeholder 26">
            <a:extLst>
              <a:ext uri="{FF2B5EF4-FFF2-40B4-BE49-F238E27FC236}">
                <a16:creationId xmlns="" xmlns:a16="http://schemas.microsoft.com/office/drawing/2014/main" id="{C816A4F8-2731-44AD-B650-2EF7720410FE}"/>
              </a:ext>
            </a:extLst>
          </p:cNvPr>
          <p:cNvSpPr>
            <a:spLocks noGrp="1"/>
          </p:cNvSpPr>
          <p:nvPr>
            <p:ph type="sldNum" sz="quarter" idx="12"/>
          </p:nvPr>
        </p:nvSpPr>
        <p:spPr/>
        <p:txBody>
          <a:bodyPr/>
          <a:lstStyle>
            <a:lvl1pPr>
              <a:defRPr smtClean="0">
                <a:solidFill>
                  <a:srgbClr val="FFFFFF"/>
                </a:solidFill>
              </a:defRPr>
            </a:lvl1pPr>
          </a:lstStyle>
          <a:p>
            <a:pPr>
              <a:defRPr/>
            </a:pPr>
            <a:fld id="{1DB2CD9E-CAA2-4C23-9522-A7FADF01927C}" type="slidenum">
              <a:rPr lang="en-US" altLang="en-US"/>
              <a:pPr>
                <a:defRPr/>
              </a:pPr>
              <a:t>‹#›</a:t>
            </a:fld>
            <a:endParaRPr lang="en-US" altLang="en-US"/>
          </a:p>
        </p:txBody>
      </p:sp>
    </p:spTree>
    <p:extLst>
      <p:ext uri="{BB962C8B-B14F-4D97-AF65-F5344CB8AC3E}">
        <p14:creationId xmlns:p14="http://schemas.microsoft.com/office/powerpoint/2010/main" val="3059655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09600" y="1481332"/>
            <a:ext cx="10972800" cy="438607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a:extLst>
              <a:ext uri="{FF2B5EF4-FFF2-40B4-BE49-F238E27FC236}">
                <a16:creationId xmlns="" xmlns:a16="http://schemas.microsoft.com/office/drawing/2014/main" id="{F675D7B9-B12D-4FDB-A799-E29C4F95C869}"/>
              </a:ext>
            </a:extLst>
          </p:cNvPr>
          <p:cNvSpPr>
            <a:spLocks noGrp="1"/>
          </p:cNvSpPr>
          <p:nvPr>
            <p:ph type="dt" sz="half" idx="10"/>
          </p:nvPr>
        </p:nvSpPr>
        <p:spPr/>
        <p:txBody>
          <a:bodyPr/>
          <a:lstStyle>
            <a:lvl1pPr>
              <a:defRPr/>
            </a:lvl1pPr>
          </a:lstStyle>
          <a:p>
            <a:pPr>
              <a:defRPr/>
            </a:pPr>
            <a:fld id="{53453FF3-FFFF-4AA1-A5C6-DE502EE67454}" type="datetime1">
              <a:rPr lang="en-US" smtClean="0"/>
              <a:t>6/15/2022</a:t>
            </a:fld>
            <a:endParaRPr lang="en-US"/>
          </a:p>
        </p:txBody>
      </p:sp>
      <p:sp>
        <p:nvSpPr>
          <p:cNvPr id="5" name="Footer Placeholder 21">
            <a:extLst>
              <a:ext uri="{FF2B5EF4-FFF2-40B4-BE49-F238E27FC236}">
                <a16:creationId xmlns="" xmlns:a16="http://schemas.microsoft.com/office/drawing/2014/main" id="{12CC7887-FAB2-4AE9-A475-7A9CFF3679C5}"/>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17">
            <a:extLst>
              <a:ext uri="{FF2B5EF4-FFF2-40B4-BE49-F238E27FC236}">
                <a16:creationId xmlns="" xmlns:a16="http://schemas.microsoft.com/office/drawing/2014/main" id="{889EBE69-1682-4CC2-B6E1-2A5EE87816A4}"/>
              </a:ext>
            </a:extLst>
          </p:cNvPr>
          <p:cNvSpPr>
            <a:spLocks noGrp="1"/>
          </p:cNvSpPr>
          <p:nvPr>
            <p:ph type="sldNum" sz="quarter" idx="12"/>
          </p:nvPr>
        </p:nvSpPr>
        <p:spPr/>
        <p:txBody>
          <a:bodyPr/>
          <a:lstStyle>
            <a:lvl1pPr>
              <a:defRPr/>
            </a:lvl1pPr>
          </a:lstStyle>
          <a:p>
            <a:pPr>
              <a:defRPr/>
            </a:pPr>
            <a:fld id="{3DC0DC7B-AC19-413E-A9F7-1756EF3A215F}" type="slidenum">
              <a:rPr lang="en-US" altLang="en-US"/>
              <a:pPr>
                <a:defRPr/>
              </a:pPr>
              <a:t>‹#›</a:t>
            </a:fld>
            <a:endParaRPr lang="en-US" altLang="en-US"/>
          </a:p>
        </p:txBody>
      </p:sp>
    </p:spTree>
    <p:extLst>
      <p:ext uri="{BB962C8B-B14F-4D97-AF65-F5344CB8AC3E}">
        <p14:creationId xmlns:p14="http://schemas.microsoft.com/office/powerpoint/2010/main" val="632146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5351" y="274643"/>
            <a:ext cx="2369960" cy="559276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432800" cy="55927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a:extLst>
              <a:ext uri="{FF2B5EF4-FFF2-40B4-BE49-F238E27FC236}">
                <a16:creationId xmlns="" xmlns:a16="http://schemas.microsoft.com/office/drawing/2014/main" id="{0CC49B1A-7F34-43C6-B21F-2BC194DE1337}"/>
              </a:ext>
            </a:extLst>
          </p:cNvPr>
          <p:cNvSpPr>
            <a:spLocks noGrp="1"/>
          </p:cNvSpPr>
          <p:nvPr>
            <p:ph type="dt" sz="half" idx="10"/>
          </p:nvPr>
        </p:nvSpPr>
        <p:spPr/>
        <p:txBody>
          <a:bodyPr/>
          <a:lstStyle>
            <a:lvl1pPr>
              <a:defRPr/>
            </a:lvl1pPr>
          </a:lstStyle>
          <a:p>
            <a:pPr>
              <a:defRPr/>
            </a:pPr>
            <a:fld id="{45060B4E-7763-4116-9C59-C0CA675E5E03}" type="datetime1">
              <a:rPr lang="en-US" smtClean="0"/>
              <a:t>6/15/2022</a:t>
            </a:fld>
            <a:endParaRPr lang="en-US"/>
          </a:p>
        </p:txBody>
      </p:sp>
      <p:sp>
        <p:nvSpPr>
          <p:cNvPr id="5" name="Footer Placeholder 21">
            <a:extLst>
              <a:ext uri="{FF2B5EF4-FFF2-40B4-BE49-F238E27FC236}">
                <a16:creationId xmlns="" xmlns:a16="http://schemas.microsoft.com/office/drawing/2014/main" id="{862A6783-D6F3-45C6-B3DA-39257C27221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17">
            <a:extLst>
              <a:ext uri="{FF2B5EF4-FFF2-40B4-BE49-F238E27FC236}">
                <a16:creationId xmlns="" xmlns:a16="http://schemas.microsoft.com/office/drawing/2014/main" id="{12CCBC97-DBE9-4960-885F-978646026E7A}"/>
              </a:ext>
            </a:extLst>
          </p:cNvPr>
          <p:cNvSpPr>
            <a:spLocks noGrp="1"/>
          </p:cNvSpPr>
          <p:nvPr>
            <p:ph type="sldNum" sz="quarter" idx="12"/>
          </p:nvPr>
        </p:nvSpPr>
        <p:spPr/>
        <p:txBody>
          <a:bodyPr/>
          <a:lstStyle>
            <a:lvl1pPr>
              <a:defRPr/>
            </a:lvl1pPr>
          </a:lstStyle>
          <a:p>
            <a:pPr>
              <a:defRPr/>
            </a:pPr>
            <a:fld id="{276DCFAD-5361-418C-B377-6FE543EB2A64}" type="slidenum">
              <a:rPr lang="en-US" altLang="en-US"/>
              <a:pPr>
                <a:defRPr/>
              </a:pPr>
              <a:t>‹#›</a:t>
            </a:fld>
            <a:endParaRPr lang="en-US" altLang="en-US"/>
          </a:p>
        </p:txBody>
      </p:sp>
    </p:spTree>
    <p:extLst>
      <p:ext uri="{BB962C8B-B14F-4D97-AF65-F5344CB8AC3E}">
        <p14:creationId xmlns:p14="http://schemas.microsoft.com/office/powerpoint/2010/main" val="2478887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p:cNvSpPr>
            <a:spLocks noGrp="1"/>
          </p:cNvSpPr>
          <p:nvPr>
            <p:ph type="title"/>
          </p:nvPr>
        </p:nvSpPr>
        <p:spPr/>
        <p:txBody>
          <a:bodyPr rtlCol="0"/>
          <a:lstStyle/>
          <a:p>
            <a:r>
              <a:rPr lang="en-US"/>
              <a:t>Click to edit Master title style</a:t>
            </a:r>
          </a:p>
        </p:txBody>
      </p:sp>
      <p:sp>
        <p:nvSpPr>
          <p:cNvPr id="4" name="Date Placeholder 9">
            <a:extLst>
              <a:ext uri="{FF2B5EF4-FFF2-40B4-BE49-F238E27FC236}">
                <a16:creationId xmlns="" xmlns:a16="http://schemas.microsoft.com/office/drawing/2014/main" id="{F2AC5791-D802-45D8-BEF8-1377D72D9CDE}"/>
              </a:ext>
            </a:extLst>
          </p:cNvPr>
          <p:cNvSpPr>
            <a:spLocks noGrp="1"/>
          </p:cNvSpPr>
          <p:nvPr>
            <p:ph type="dt" sz="half" idx="10"/>
          </p:nvPr>
        </p:nvSpPr>
        <p:spPr/>
        <p:txBody>
          <a:bodyPr/>
          <a:lstStyle>
            <a:lvl1pPr>
              <a:defRPr/>
            </a:lvl1pPr>
          </a:lstStyle>
          <a:p>
            <a:pPr>
              <a:defRPr/>
            </a:pPr>
            <a:fld id="{D380EC91-B8F5-4410-8E27-4855DA051431}" type="datetime1">
              <a:rPr lang="en-US" smtClean="0"/>
              <a:t>6/15/2022</a:t>
            </a:fld>
            <a:endParaRPr lang="en-US"/>
          </a:p>
        </p:txBody>
      </p:sp>
      <p:sp>
        <p:nvSpPr>
          <p:cNvPr id="5" name="Footer Placeholder 21">
            <a:extLst>
              <a:ext uri="{FF2B5EF4-FFF2-40B4-BE49-F238E27FC236}">
                <a16:creationId xmlns="" xmlns:a16="http://schemas.microsoft.com/office/drawing/2014/main" id="{70D7CC55-7454-43C8-8E2A-F107B36BD5C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17">
            <a:extLst>
              <a:ext uri="{FF2B5EF4-FFF2-40B4-BE49-F238E27FC236}">
                <a16:creationId xmlns="" xmlns:a16="http://schemas.microsoft.com/office/drawing/2014/main" id="{A8C160F6-BA77-4B9C-80CF-9F923001DC1F}"/>
              </a:ext>
            </a:extLst>
          </p:cNvPr>
          <p:cNvSpPr>
            <a:spLocks noGrp="1"/>
          </p:cNvSpPr>
          <p:nvPr>
            <p:ph type="sldNum" sz="quarter" idx="12"/>
          </p:nvPr>
        </p:nvSpPr>
        <p:spPr/>
        <p:txBody>
          <a:bodyPr/>
          <a:lstStyle>
            <a:lvl1pPr>
              <a:defRPr/>
            </a:lvl1pPr>
          </a:lstStyle>
          <a:p>
            <a:pPr>
              <a:defRPr/>
            </a:pPr>
            <a:fld id="{781F5502-B62B-4640-A1AA-059EBDCB9D29}" type="slidenum">
              <a:rPr lang="en-US" altLang="en-US" smtClean="0"/>
              <a:pPr>
                <a:defRPr/>
              </a:pPr>
              <a:t>‹#›</a:t>
            </a:fld>
            <a:r>
              <a:rPr lang="en-US" altLang="en-US" dirty="0" smtClean="0"/>
              <a:t>/19</a:t>
            </a:r>
            <a:endParaRPr lang="en-US" altLang="en-US" dirty="0"/>
          </a:p>
        </p:txBody>
      </p:sp>
    </p:spTree>
    <p:extLst>
      <p:ext uri="{BB962C8B-B14F-4D97-AF65-F5344CB8AC3E}">
        <p14:creationId xmlns:p14="http://schemas.microsoft.com/office/powerpoint/2010/main" val="961547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Chevron 10">
            <a:extLst>
              <a:ext uri="{FF2B5EF4-FFF2-40B4-BE49-F238E27FC236}">
                <a16:creationId xmlns="" xmlns:a16="http://schemas.microsoft.com/office/drawing/2014/main" id="{E5BAD7B4-4F13-4254-ACC8-6924FB4711D9}"/>
              </a:ext>
            </a:extLst>
          </p:cNvPr>
          <p:cNvSpPr/>
          <p:nvPr/>
        </p:nvSpPr>
        <p:spPr>
          <a:xfrm>
            <a:off x="4849284" y="3005138"/>
            <a:ext cx="243416"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spcBef>
                <a:spcPts val="0"/>
              </a:spcBef>
              <a:spcAft>
                <a:spcPts val="0"/>
              </a:spcAft>
              <a:defRPr/>
            </a:pPr>
            <a:endParaRPr lang="en-US"/>
          </a:p>
        </p:txBody>
      </p:sp>
      <p:sp>
        <p:nvSpPr>
          <p:cNvPr id="5" name="Chevron 11">
            <a:extLst>
              <a:ext uri="{FF2B5EF4-FFF2-40B4-BE49-F238E27FC236}">
                <a16:creationId xmlns="" xmlns:a16="http://schemas.microsoft.com/office/drawing/2014/main" id="{FD9B501D-38A1-4A70-895E-4BBBAE8C51E5}"/>
              </a:ext>
            </a:extLst>
          </p:cNvPr>
          <p:cNvSpPr/>
          <p:nvPr/>
        </p:nvSpPr>
        <p:spPr>
          <a:xfrm>
            <a:off x="4599519" y="3005138"/>
            <a:ext cx="24553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spcBef>
                <a:spcPts val="0"/>
              </a:spcBef>
              <a:spcAft>
                <a:spcPts val="0"/>
              </a:spcAft>
              <a:defRPr/>
            </a:pPr>
            <a:endParaRPr lang="en-US"/>
          </a:p>
        </p:txBody>
      </p:sp>
      <p:sp>
        <p:nvSpPr>
          <p:cNvPr id="2" name="Title 1"/>
          <p:cNvSpPr>
            <a:spLocks noGrp="1"/>
          </p:cNvSpPr>
          <p:nvPr>
            <p:ph type="title"/>
          </p:nvPr>
        </p:nvSpPr>
        <p:spPr>
          <a:xfrm>
            <a:off x="963168" y="1059712"/>
            <a:ext cx="103632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a:t>Click to edit Master title style</a:t>
            </a:r>
          </a:p>
        </p:txBody>
      </p:sp>
      <p:sp>
        <p:nvSpPr>
          <p:cNvPr id="3" name="Text Placeholder 2"/>
          <p:cNvSpPr>
            <a:spLocks noGrp="1"/>
          </p:cNvSpPr>
          <p:nvPr>
            <p:ph type="body" idx="1"/>
          </p:nvPr>
        </p:nvSpPr>
        <p:spPr>
          <a:xfrm>
            <a:off x="5230284" y="2931712"/>
            <a:ext cx="6096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6" name="Date Placeholder 3">
            <a:extLst>
              <a:ext uri="{FF2B5EF4-FFF2-40B4-BE49-F238E27FC236}">
                <a16:creationId xmlns="" xmlns:a16="http://schemas.microsoft.com/office/drawing/2014/main" id="{2C898933-469E-4494-9C10-9B48E860C7D0}"/>
              </a:ext>
            </a:extLst>
          </p:cNvPr>
          <p:cNvSpPr>
            <a:spLocks noGrp="1"/>
          </p:cNvSpPr>
          <p:nvPr>
            <p:ph type="dt" sz="half" idx="10"/>
          </p:nvPr>
        </p:nvSpPr>
        <p:spPr/>
        <p:txBody>
          <a:bodyPr/>
          <a:lstStyle>
            <a:lvl1pPr>
              <a:defRPr/>
            </a:lvl1pPr>
            <a:extLst/>
          </a:lstStyle>
          <a:p>
            <a:pPr>
              <a:defRPr/>
            </a:pPr>
            <a:fld id="{547E0EA6-4C49-43DB-AFD9-FC4AD77F4C1F}" type="datetime1">
              <a:rPr lang="en-US" smtClean="0"/>
              <a:t>6/15/2022</a:t>
            </a:fld>
            <a:endParaRPr lang="en-US"/>
          </a:p>
        </p:txBody>
      </p:sp>
      <p:sp>
        <p:nvSpPr>
          <p:cNvPr id="7" name="Footer Placeholder 4">
            <a:extLst>
              <a:ext uri="{FF2B5EF4-FFF2-40B4-BE49-F238E27FC236}">
                <a16:creationId xmlns="" xmlns:a16="http://schemas.microsoft.com/office/drawing/2014/main" id="{D7D25C71-55E8-4AC1-A1D2-509290C36985}"/>
              </a:ext>
            </a:extLst>
          </p:cNvPr>
          <p:cNvSpPr>
            <a:spLocks noGrp="1"/>
          </p:cNvSpPr>
          <p:nvPr>
            <p:ph type="ftr" sz="quarter" idx="11"/>
          </p:nvPr>
        </p:nvSpPr>
        <p:spPr/>
        <p:txBody>
          <a:bodyPr/>
          <a:lstStyle>
            <a:lvl1pPr>
              <a:defRPr/>
            </a:lvl1pPr>
            <a:extLst/>
          </a:lstStyle>
          <a:p>
            <a:pPr>
              <a:defRPr/>
            </a:pPr>
            <a:endParaRPr lang="en-US"/>
          </a:p>
        </p:txBody>
      </p:sp>
      <p:sp>
        <p:nvSpPr>
          <p:cNvPr id="8" name="Slide Number Placeholder 5">
            <a:extLst>
              <a:ext uri="{FF2B5EF4-FFF2-40B4-BE49-F238E27FC236}">
                <a16:creationId xmlns="" xmlns:a16="http://schemas.microsoft.com/office/drawing/2014/main" id="{90259BCD-E1B7-4C13-9BB2-589C54308A54}"/>
              </a:ext>
            </a:extLst>
          </p:cNvPr>
          <p:cNvSpPr>
            <a:spLocks noGrp="1"/>
          </p:cNvSpPr>
          <p:nvPr>
            <p:ph type="sldNum" sz="quarter" idx="12"/>
          </p:nvPr>
        </p:nvSpPr>
        <p:spPr/>
        <p:txBody>
          <a:bodyPr/>
          <a:lstStyle>
            <a:lvl1pPr>
              <a:defRPr smtClean="0"/>
            </a:lvl1pPr>
          </a:lstStyle>
          <a:p>
            <a:pPr>
              <a:defRPr/>
            </a:pPr>
            <a:fld id="{C3EED752-F5B1-4800-98FA-F8EF680B5992}" type="slidenum">
              <a:rPr lang="en-US" altLang="en-US"/>
              <a:pPr>
                <a:defRPr/>
              </a:pPr>
              <a:t>‹#›</a:t>
            </a:fld>
            <a:endParaRPr lang="en-US" altLang="en-US"/>
          </a:p>
        </p:txBody>
      </p:sp>
    </p:spTree>
    <p:extLst>
      <p:ext uri="{BB962C8B-B14F-4D97-AF65-F5344CB8AC3E}">
        <p14:creationId xmlns:p14="http://schemas.microsoft.com/office/powerpoint/2010/main" val="126061526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31"/>
            <a:ext cx="53848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81331"/>
            <a:ext cx="53848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rtlCol="0"/>
          <a:lstStyle/>
          <a:p>
            <a:r>
              <a:rPr lang="en-US"/>
              <a:t>Click to edit Master title style</a:t>
            </a:r>
          </a:p>
        </p:txBody>
      </p:sp>
      <p:sp>
        <p:nvSpPr>
          <p:cNvPr id="5" name="Date Placeholder 4">
            <a:extLst>
              <a:ext uri="{FF2B5EF4-FFF2-40B4-BE49-F238E27FC236}">
                <a16:creationId xmlns="" xmlns:a16="http://schemas.microsoft.com/office/drawing/2014/main" id="{E517604A-5D26-4EBB-954C-AD5096D4A20C}"/>
              </a:ext>
            </a:extLst>
          </p:cNvPr>
          <p:cNvSpPr>
            <a:spLocks noGrp="1"/>
          </p:cNvSpPr>
          <p:nvPr>
            <p:ph type="dt" sz="half" idx="10"/>
          </p:nvPr>
        </p:nvSpPr>
        <p:spPr/>
        <p:txBody>
          <a:bodyPr/>
          <a:lstStyle>
            <a:lvl1pPr>
              <a:defRPr/>
            </a:lvl1pPr>
            <a:extLst/>
          </a:lstStyle>
          <a:p>
            <a:pPr>
              <a:defRPr/>
            </a:pPr>
            <a:fld id="{DA62CA70-4538-416F-861C-E1E734081429}" type="datetime1">
              <a:rPr lang="en-US" smtClean="0"/>
              <a:t>6/15/2022</a:t>
            </a:fld>
            <a:endParaRPr lang="en-US"/>
          </a:p>
        </p:txBody>
      </p:sp>
      <p:sp>
        <p:nvSpPr>
          <p:cNvPr id="6" name="Footer Placeholder 5">
            <a:extLst>
              <a:ext uri="{FF2B5EF4-FFF2-40B4-BE49-F238E27FC236}">
                <a16:creationId xmlns="" xmlns:a16="http://schemas.microsoft.com/office/drawing/2014/main" id="{4FD2C27A-CC15-43FB-9DA4-4EC0C71F9174}"/>
              </a:ext>
            </a:extLst>
          </p:cNvPr>
          <p:cNvSpPr>
            <a:spLocks noGrp="1"/>
          </p:cNvSpPr>
          <p:nvPr>
            <p:ph type="ftr" sz="quarter" idx="11"/>
          </p:nvPr>
        </p:nvSpPr>
        <p:spPr/>
        <p:txBody>
          <a:bodyPr/>
          <a:lstStyle>
            <a:lvl1pPr>
              <a:defRPr/>
            </a:lvl1pPr>
            <a:extLst/>
          </a:lstStyle>
          <a:p>
            <a:pPr>
              <a:defRPr/>
            </a:pPr>
            <a:endParaRPr lang="en-US"/>
          </a:p>
        </p:txBody>
      </p:sp>
      <p:sp>
        <p:nvSpPr>
          <p:cNvPr id="7" name="Slide Number Placeholder 6">
            <a:extLst>
              <a:ext uri="{FF2B5EF4-FFF2-40B4-BE49-F238E27FC236}">
                <a16:creationId xmlns="" xmlns:a16="http://schemas.microsoft.com/office/drawing/2014/main" id="{918CF274-66D9-4689-9C6D-1C0A87F91370}"/>
              </a:ext>
            </a:extLst>
          </p:cNvPr>
          <p:cNvSpPr>
            <a:spLocks noGrp="1"/>
          </p:cNvSpPr>
          <p:nvPr>
            <p:ph type="sldNum" sz="quarter" idx="12"/>
          </p:nvPr>
        </p:nvSpPr>
        <p:spPr/>
        <p:txBody>
          <a:bodyPr/>
          <a:lstStyle>
            <a:lvl1pPr>
              <a:defRPr smtClean="0"/>
            </a:lvl1pPr>
          </a:lstStyle>
          <a:p>
            <a:pPr>
              <a:defRPr/>
            </a:pPr>
            <a:fld id="{A257DAD9-919C-4E4A-8601-4204377AD167}" type="slidenum">
              <a:rPr lang="en-US" altLang="en-US"/>
              <a:pPr>
                <a:defRPr/>
              </a:pPr>
              <a:t>‹#›</a:t>
            </a:fld>
            <a:endParaRPr lang="en-US" altLang="en-US"/>
          </a:p>
        </p:txBody>
      </p:sp>
    </p:spTree>
    <p:extLst>
      <p:ext uri="{BB962C8B-B14F-4D97-AF65-F5344CB8AC3E}">
        <p14:creationId xmlns:p14="http://schemas.microsoft.com/office/powerpoint/2010/main" val="2373402169"/>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lstStyle>
            <a:lvl1pPr>
              <a:defRPr/>
            </a:lvl1pPr>
            <a:extLst/>
          </a:lstStyle>
          <a:p>
            <a:r>
              <a:rPr lang="en-US"/>
              <a:t>Click to edit Master title style</a:t>
            </a:r>
          </a:p>
        </p:txBody>
      </p:sp>
      <p:sp>
        <p:nvSpPr>
          <p:cNvPr id="3" name="Text Placeholder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4" name="Text Placeholder 3"/>
          <p:cNvSpPr>
            <a:spLocks noGrp="1"/>
          </p:cNvSpPr>
          <p:nvPr>
            <p:ph type="body" sz="half" idx="3"/>
          </p:nvPr>
        </p:nvSpPr>
        <p:spPr>
          <a:xfrm>
            <a:off x="6193370"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609600" y="1444297"/>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69" y="1444297"/>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DE56EEA6-9222-4A9D-8B2F-574E12F9B0CB}"/>
              </a:ext>
            </a:extLst>
          </p:cNvPr>
          <p:cNvSpPr>
            <a:spLocks noGrp="1"/>
          </p:cNvSpPr>
          <p:nvPr>
            <p:ph type="dt" sz="half" idx="10"/>
          </p:nvPr>
        </p:nvSpPr>
        <p:spPr/>
        <p:txBody>
          <a:bodyPr/>
          <a:lstStyle>
            <a:lvl1pPr>
              <a:defRPr/>
            </a:lvl1pPr>
            <a:extLst/>
          </a:lstStyle>
          <a:p>
            <a:pPr>
              <a:defRPr/>
            </a:pPr>
            <a:fld id="{673F6DA8-5C76-4681-B264-3954FAEA17D2}" type="datetime1">
              <a:rPr lang="en-US" smtClean="0"/>
              <a:t>6/15/2022</a:t>
            </a:fld>
            <a:endParaRPr lang="en-US"/>
          </a:p>
        </p:txBody>
      </p:sp>
      <p:sp>
        <p:nvSpPr>
          <p:cNvPr id="8" name="Footer Placeholder 7">
            <a:extLst>
              <a:ext uri="{FF2B5EF4-FFF2-40B4-BE49-F238E27FC236}">
                <a16:creationId xmlns="" xmlns:a16="http://schemas.microsoft.com/office/drawing/2014/main" id="{BC5B071E-C950-4C8B-B0BA-17565E6DD252}"/>
              </a:ext>
            </a:extLst>
          </p:cNvPr>
          <p:cNvSpPr>
            <a:spLocks noGrp="1"/>
          </p:cNvSpPr>
          <p:nvPr>
            <p:ph type="ftr" sz="quarter" idx="11"/>
          </p:nvPr>
        </p:nvSpPr>
        <p:spPr/>
        <p:txBody>
          <a:bodyPr/>
          <a:lstStyle>
            <a:lvl1pPr>
              <a:defRPr/>
            </a:lvl1pPr>
            <a:extLst/>
          </a:lstStyle>
          <a:p>
            <a:pPr>
              <a:defRPr/>
            </a:pPr>
            <a:endParaRPr lang="en-US"/>
          </a:p>
        </p:txBody>
      </p:sp>
      <p:sp>
        <p:nvSpPr>
          <p:cNvPr id="9" name="Slide Number Placeholder 8">
            <a:extLst>
              <a:ext uri="{FF2B5EF4-FFF2-40B4-BE49-F238E27FC236}">
                <a16:creationId xmlns="" xmlns:a16="http://schemas.microsoft.com/office/drawing/2014/main" id="{C946F42C-5D0E-4A47-B5E3-14FDBE8B6642}"/>
              </a:ext>
            </a:extLst>
          </p:cNvPr>
          <p:cNvSpPr>
            <a:spLocks noGrp="1"/>
          </p:cNvSpPr>
          <p:nvPr>
            <p:ph type="sldNum" sz="quarter" idx="12"/>
          </p:nvPr>
        </p:nvSpPr>
        <p:spPr/>
        <p:txBody>
          <a:bodyPr/>
          <a:lstStyle>
            <a:lvl1pPr>
              <a:defRPr smtClean="0"/>
            </a:lvl1pPr>
          </a:lstStyle>
          <a:p>
            <a:pPr>
              <a:defRPr/>
            </a:pPr>
            <a:fld id="{BAA2C1DB-D157-4D5A-B2FA-954226BB3B10}" type="slidenum">
              <a:rPr lang="en-US" altLang="en-US"/>
              <a:pPr>
                <a:defRPr/>
              </a:pPr>
              <a:t>‹#›</a:t>
            </a:fld>
            <a:endParaRPr lang="en-US" altLang="en-US"/>
          </a:p>
        </p:txBody>
      </p:sp>
    </p:spTree>
    <p:extLst>
      <p:ext uri="{BB962C8B-B14F-4D97-AF65-F5344CB8AC3E}">
        <p14:creationId xmlns:p14="http://schemas.microsoft.com/office/powerpoint/2010/main" val="392258864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p>
            <a:r>
              <a:rPr lang="en-US"/>
              <a:t>Click to edit Master title style</a:t>
            </a:r>
          </a:p>
        </p:txBody>
      </p:sp>
      <p:sp>
        <p:nvSpPr>
          <p:cNvPr id="3" name="Date Placeholder 2">
            <a:extLst>
              <a:ext uri="{FF2B5EF4-FFF2-40B4-BE49-F238E27FC236}">
                <a16:creationId xmlns="" xmlns:a16="http://schemas.microsoft.com/office/drawing/2014/main" id="{3C99B32A-A5E7-44CE-B167-F7300BAA0A6B}"/>
              </a:ext>
            </a:extLst>
          </p:cNvPr>
          <p:cNvSpPr>
            <a:spLocks noGrp="1"/>
          </p:cNvSpPr>
          <p:nvPr>
            <p:ph type="dt" sz="half" idx="10"/>
          </p:nvPr>
        </p:nvSpPr>
        <p:spPr/>
        <p:txBody>
          <a:bodyPr/>
          <a:lstStyle>
            <a:lvl1pPr>
              <a:defRPr/>
            </a:lvl1pPr>
            <a:extLst/>
          </a:lstStyle>
          <a:p>
            <a:pPr>
              <a:defRPr/>
            </a:pPr>
            <a:fld id="{B7EE00E1-5DD3-4611-B9FD-045BA2BF9360}" type="datetime1">
              <a:rPr lang="en-US" smtClean="0"/>
              <a:t>6/15/2022</a:t>
            </a:fld>
            <a:endParaRPr lang="en-US"/>
          </a:p>
        </p:txBody>
      </p:sp>
      <p:sp>
        <p:nvSpPr>
          <p:cNvPr id="4" name="Footer Placeholder 3">
            <a:extLst>
              <a:ext uri="{FF2B5EF4-FFF2-40B4-BE49-F238E27FC236}">
                <a16:creationId xmlns="" xmlns:a16="http://schemas.microsoft.com/office/drawing/2014/main" id="{05F28A94-FF2F-413C-9D64-808E400BE29D}"/>
              </a:ext>
            </a:extLst>
          </p:cNvPr>
          <p:cNvSpPr>
            <a:spLocks noGrp="1"/>
          </p:cNvSpPr>
          <p:nvPr>
            <p:ph type="ftr" sz="quarter" idx="11"/>
          </p:nvPr>
        </p:nvSpPr>
        <p:spPr/>
        <p:txBody>
          <a:bodyPr/>
          <a:lstStyle>
            <a:lvl1pPr>
              <a:defRPr/>
            </a:lvl1pPr>
            <a:extLst/>
          </a:lstStyle>
          <a:p>
            <a:pPr>
              <a:defRPr/>
            </a:pPr>
            <a:endParaRPr lang="en-US"/>
          </a:p>
        </p:txBody>
      </p:sp>
      <p:sp>
        <p:nvSpPr>
          <p:cNvPr id="5" name="Slide Number Placeholder 4">
            <a:extLst>
              <a:ext uri="{FF2B5EF4-FFF2-40B4-BE49-F238E27FC236}">
                <a16:creationId xmlns="" xmlns:a16="http://schemas.microsoft.com/office/drawing/2014/main" id="{E351BD7F-F6C8-4F04-BFBE-3F27CB3B1527}"/>
              </a:ext>
            </a:extLst>
          </p:cNvPr>
          <p:cNvSpPr>
            <a:spLocks noGrp="1"/>
          </p:cNvSpPr>
          <p:nvPr>
            <p:ph type="sldNum" sz="quarter" idx="12"/>
          </p:nvPr>
        </p:nvSpPr>
        <p:spPr/>
        <p:txBody>
          <a:bodyPr/>
          <a:lstStyle>
            <a:lvl1pPr>
              <a:defRPr smtClean="0"/>
            </a:lvl1pPr>
          </a:lstStyle>
          <a:p>
            <a:pPr>
              <a:defRPr/>
            </a:pPr>
            <a:fld id="{05635D0C-8ED8-4025-A1AC-C37DD0C40BC7}" type="slidenum">
              <a:rPr lang="en-US" altLang="en-US"/>
              <a:pPr>
                <a:defRPr/>
              </a:pPr>
              <a:t>‹#›</a:t>
            </a:fld>
            <a:endParaRPr lang="en-US" altLang="en-US"/>
          </a:p>
        </p:txBody>
      </p:sp>
    </p:spTree>
    <p:extLst>
      <p:ext uri="{BB962C8B-B14F-4D97-AF65-F5344CB8AC3E}">
        <p14:creationId xmlns:p14="http://schemas.microsoft.com/office/powerpoint/2010/main" val="899440449"/>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a:extLst>
              <a:ext uri="{FF2B5EF4-FFF2-40B4-BE49-F238E27FC236}">
                <a16:creationId xmlns="" xmlns:a16="http://schemas.microsoft.com/office/drawing/2014/main" id="{454EEF95-9DBA-46A2-9BDD-98AD00867ADA}"/>
              </a:ext>
            </a:extLst>
          </p:cNvPr>
          <p:cNvSpPr>
            <a:spLocks noGrp="1"/>
          </p:cNvSpPr>
          <p:nvPr>
            <p:ph type="dt" sz="half" idx="10"/>
          </p:nvPr>
        </p:nvSpPr>
        <p:spPr/>
        <p:txBody>
          <a:bodyPr/>
          <a:lstStyle>
            <a:lvl1pPr>
              <a:defRPr/>
            </a:lvl1pPr>
          </a:lstStyle>
          <a:p>
            <a:pPr>
              <a:defRPr/>
            </a:pPr>
            <a:fld id="{06EB685A-6B41-4AF5-AB01-F54C1775B89E}" type="datetime1">
              <a:rPr lang="en-US" smtClean="0"/>
              <a:t>6/15/2022</a:t>
            </a:fld>
            <a:endParaRPr lang="en-US"/>
          </a:p>
        </p:txBody>
      </p:sp>
      <p:sp>
        <p:nvSpPr>
          <p:cNvPr id="3" name="Footer Placeholder 21">
            <a:extLst>
              <a:ext uri="{FF2B5EF4-FFF2-40B4-BE49-F238E27FC236}">
                <a16:creationId xmlns="" xmlns:a16="http://schemas.microsoft.com/office/drawing/2014/main" id="{111D6EBA-9994-4D41-93BC-50AAB3D47374}"/>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17">
            <a:extLst>
              <a:ext uri="{FF2B5EF4-FFF2-40B4-BE49-F238E27FC236}">
                <a16:creationId xmlns="" xmlns:a16="http://schemas.microsoft.com/office/drawing/2014/main" id="{D4E90BDD-3A49-4382-806C-12FD40CB0151}"/>
              </a:ext>
            </a:extLst>
          </p:cNvPr>
          <p:cNvSpPr>
            <a:spLocks noGrp="1"/>
          </p:cNvSpPr>
          <p:nvPr>
            <p:ph type="sldNum" sz="quarter" idx="12"/>
          </p:nvPr>
        </p:nvSpPr>
        <p:spPr/>
        <p:txBody>
          <a:bodyPr/>
          <a:lstStyle>
            <a:lvl1pPr>
              <a:defRPr/>
            </a:lvl1pPr>
          </a:lstStyle>
          <a:p>
            <a:pPr>
              <a:defRPr/>
            </a:pPr>
            <a:fld id="{19E81767-96FF-4864-B442-261586667A83}" type="slidenum">
              <a:rPr lang="en-US" altLang="en-US"/>
              <a:pPr>
                <a:defRPr/>
              </a:pPr>
              <a:t>‹#›</a:t>
            </a:fld>
            <a:endParaRPr lang="en-US" altLang="en-US"/>
          </a:p>
        </p:txBody>
      </p:sp>
    </p:spTree>
    <p:extLst>
      <p:ext uri="{BB962C8B-B14F-4D97-AF65-F5344CB8AC3E}">
        <p14:creationId xmlns:p14="http://schemas.microsoft.com/office/powerpoint/2010/main" val="19537724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876800"/>
            <a:ext cx="9975701" cy="457200"/>
          </a:xfrm>
        </p:spPr>
        <p:txBody>
          <a:bodyPr anchor="t">
            <a:noAutofit/>
            <a:sp3d prstMaterial="softEdge">
              <a:bevelT w="0" h="0"/>
            </a:sp3d>
          </a:bodyPr>
          <a:lstStyle>
            <a:lvl1pPr algn="r">
              <a:buNone/>
              <a:defRPr sz="2500" b="0">
                <a:solidFill>
                  <a:schemeClr val="accent1"/>
                </a:solidFill>
                <a:effectLst/>
              </a:defRPr>
            </a:lvl1pPr>
            <a:extLst/>
          </a:lstStyle>
          <a:p>
            <a:r>
              <a:rPr lang="en-US"/>
              <a:t>Click to edit Master title style</a:t>
            </a:r>
          </a:p>
        </p:txBody>
      </p:sp>
      <p:sp>
        <p:nvSpPr>
          <p:cNvPr id="3" name="Text Placeholder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5C570F30-189E-4F70-9A15-0CB035F7757A}"/>
              </a:ext>
            </a:extLst>
          </p:cNvPr>
          <p:cNvSpPr>
            <a:spLocks noGrp="1"/>
          </p:cNvSpPr>
          <p:nvPr>
            <p:ph type="dt" sz="half" idx="10"/>
          </p:nvPr>
        </p:nvSpPr>
        <p:spPr/>
        <p:txBody>
          <a:bodyPr/>
          <a:lstStyle>
            <a:lvl1pPr>
              <a:defRPr/>
            </a:lvl1pPr>
            <a:extLst/>
          </a:lstStyle>
          <a:p>
            <a:pPr>
              <a:defRPr/>
            </a:pPr>
            <a:fld id="{25520113-4CF4-4CAB-BFC0-DA97457F76D5}" type="datetime1">
              <a:rPr lang="en-US" smtClean="0"/>
              <a:t>6/15/2022</a:t>
            </a:fld>
            <a:endParaRPr lang="en-US"/>
          </a:p>
        </p:txBody>
      </p:sp>
      <p:sp>
        <p:nvSpPr>
          <p:cNvPr id="6" name="Footer Placeholder 5">
            <a:extLst>
              <a:ext uri="{FF2B5EF4-FFF2-40B4-BE49-F238E27FC236}">
                <a16:creationId xmlns="" xmlns:a16="http://schemas.microsoft.com/office/drawing/2014/main" id="{5BE7925E-A779-41BF-AEFD-7D788F091694}"/>
              </a:ext>
            </a:extLst>
          </p:cNvPr>
          <p:cNvSpPr>
            <a:spLocks noGrp="1"/>
          </p:cNvSpPr>
          <p:nvPr>
            <p:ph type="ftr" sz="quarter" idx="11"/>
          </p:nvPr>
        </p:nvSpPr>
        <p:spPr/>
        <p:txBody>
          <a:bodyPr/>
          <a:lstStyle>
            <a:lvl1pPr>
              <a:defRPr/>
            </a:lvl1pPr>
            <a:extLst/>
          </a:lstStyle>
          <a:p>
            <a:pPr>
              <a:defRPr/>
            </a:pPr>
            <a:endParaRPr lang="en-US"/>
          </a:p>
        </p:txBody>
      </p:sp>
      <p:sp>
        <p:nvSpPr>
          <p:cNvPr id="7" name="Slide Number Placeholder 6">
            <a:extLst>
              <a:ext uri="{FF2B5EF4-FFF2-40B4-BE49-F238E27FC236}">
                <a16:creationId xmlns="" xmlns:a16="http://schemas.microsoft.com/office/drawing/2014/main" id="{E053209B-C3C2-42D4-BF57-4FFE1F58D8B0}"/>
              </a:ext>
            </a:extLst>
          </p:cNvPr>
          <p:cNvSpPr>
            <a:spLocks noGrp="1"/>
          </p:cNvSpPr>
          <p:nvPr>
            <p:ph type="sldNum" sz="quarter" idx="12"/>
          </p:nvPr>
        </p:nvSpPr>
        <p:spPr/>
        <p:txBody>
          <a:bodyPr/>
          <a:lstStyle>
            <a:lvl1pPr>
              <a:defRPr smtClean="0"/>
            </a:lvl1pPr>
          </a:lstStyle>
          <a:p>
            <a:pPr>
              <a:defRPr/>
            </a:pPr>
            <a:fld id="{F23471C5-19A7-435C-821B-B81DEAC98380}" type="slidenum">
              <a:rPr lang="en-US" altLang="en-US"/>
              <a:pPr>
                <a:defRPr/>
              </a:pPr>
              <a:t>‹#›</a:t>
            </a:fld>
            <a:endParaRPr lang="en-US" altLang="en-US"/>
          </a:p>
        </p:txBody>
      </p:sp>
    </p:spTree>
    <p:extLst>
      <p:ext uri="{BB962C8B-B14F-4D97-AF65-F5344CB8AC3E}">
        <p14:creationId xmlns:p14="http://schemas.microsoft.com/office/powerpoint/2010/main" val="406758008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 name="Freeform 10">
            <a:extLst>
              <a:ext uri="{FF2B5EF4-FFF2-40B4-BE49-F238E27FC236}">
                <a16:creationId xmlns="" xmlns:a16="http://schemas.microsoft.com/office/drawing/2014/main" id="{2F1A37D9-7BB5-44E2-8ED1-9E729FDA7ADA}"/>
              </a:ext>
            </a:extLst>
          </p:cNvPr>
          <p:cNvSpPr>
            <a:spLocks/>
          </p:cNvSpPr>
          <p:nvPr/>
        </p:nvSpPr>
        <p:spPr bwMode="auto">
          <a:xfrm>
            <a:off x="954617" y="5002216"/>
            <a:ext cx="5069416" cy="1443037"/>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sp>
        <p:nvSpPr>
          <p:cNvPr id="6" name="Freeform 15">
            <a:extLst>
              <a:ext uri="{FF2B5EF4-FFF2-40B4-BE49-F238E27FC236}">
                <a16:creationId xmlns="" xmlns:a16="http://schemas.microsoft.com/office/drawing/2014/main" id="{34FF786E-93DD-4176-A5ED-0A68827C6643}"/>
              </a:ext>
            </a:extLst>
          </p:cNvPr>
          <p:cNvSpPr>
            <a:spLocks/>
          </p:cNvSpPr>
          <p:nvPr/>
        </p:nvSpPr>
        <p:spPr bwMode="auto">
          <a:xfrm>
            <a:off x="-71965" y="5784850"/>
            <a:ext cx="5069417" cy="838200"/>
          </a:xfrm>
          <a:custGeom>
            <a:avLst/>
            <a:gdLst>
              <a:gd name="T0" fmla="*/ 0 w 5760"/>
              <a:gd name="T1" fmla="*/ 0 h 528"/>
              <a:gd name="T2" fmla="*/ 2147483646 w 5760"/>
              <a:gd name="T3" fmla="*/ 0 h 528"/>
              <a:gd name="T4" fmla="*/ 2147483646 w 5760"/>
              <a:gd name="T5" fmla="*/ 2147483646 h 528"/>
              <a:gd name="T6" fmla="*/ 2147483646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817" y="97"/>
                </a:moveTo>
                <a:lnTo>
                  <a:pt x="6408" y="682"/>
                </a:lnTo>
                <a:lnTo>
                  <a:pt x="5232" y="685"/>
                </a:lnTo>
                <a:lnTo>
                  <a:pt x="829" y="101"/>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7" name="Right Triangle 6">
            <a:extLst>
              <a:ext uri="{FF2B5EF4-FFF2-40B4-BE49-F238E27FC236}">
                <a16:creationId xmlns="" xmlns:a16="http://schemas.microsoft.com/office/drawing/2014/main" id="{4A819E15-07BA-4698-8829-54C6DBB6326B}"/>
              </a:ext>
            </a:extLst>
          </p:cNvPr>
          <p:cNvSpPr>
            <a:spLocks/>
          </p:cNvSpPr>
          <p:nvPr/>
        </p:nvSpPr>
        <p:spPr bwMode="auto">
          <a:xfrm>
            <a:off x="-8056" y="5791253"/>
            <a:ext cx="4536419" cy="1080868"/>
          </a:xfrm>
          <a:prstGeom prst="rtTriangle">
            <a:avLst/>
          </a:prstGeom>
          <a:blipFill>
            <a:blip r:embed="rId4">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8" name="Straight Connector 7">
            <a:extLst>
              <a:ext uri="{FF2B5EF4-FFF2-40B4-BE49-F238E27FC236}">
                <a16:creationId xmlns="" xmlns:a16="http://schemas.microsoft.com/office/drawing/2014/main" id="{9D771CC7-6A9D-4743-908E-FFC1D99CC668}"/>
              </a:ext>
            </a:extLst>
          </p:cNvPr>
          <p:cNvCxnSpPr/>
          <p:nvPr/>
        </p:nvCxnSpPr>
        <p:spPr>
          <a:xfrm>
            <a:off x="-12316" y="5787741"/>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18">
            <a:extLst>
              <a:ext uri="{FF2B5EF4-FFF2-40B4-BE49-F238E27FC236}">
                <a16:creationId xmlns="" xmlns:a16="http://schemas.microsoft.com/office/drawing/2014/main" id="{3F68DEF7-2034-411D-BAD4-97136692AE58}"/>
              </a:ext>
            </a:extLst>
          </p:cNvPr>
          <p:cNvSpPr/>
          <p:nvPr/>
        </p:nvSpPr>
        <p:spPr>
          <a:xfrm>
            <a:off x="11552769" y="4987925"/>
            <a:ext cx="243417"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spcBef>
                <a:spcPts val="0"/>
              </a:spcBef>
              <a:spcAft>
                <a:spcPts val="0"/>
              </a:spcAft>
              <a:defRPr/>
            </a:pPr>
            <a:endParaRPr lang="en-US"/>
          </a:p>
        </p:txBody>
      </p:sp>
      <p:sp>
        <p:nvSpPr>
          <p:cNvPr id="10" name="Chevron 19">
            <a:extLst>
              <a:ext uri="{FF2B5EF4-FFF2-40B4-BE49-F238E27FC236}">
                <a16:creationId xmlns="" xmlns:a16="http://schemas.microsoft.com/office/drawing/2014/main" id="{91F831C1-0C13-4773-8B6A-FFA89D2E4D35}"/>
              </a:ext>
            </a:extLst>
          </p:cNvPr>
          <p:cNvSpPr/>
          <p:nvPr/>
        </p:nvSpPr>
        <p:spPr>
          <a:xfrm>
            <a:off x="11303002" y="4987925"/>
            <a:ext cx="243417"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spcBef>
                <a:spcPts val="0"/>
              </a:spcBef>
              <a:spcAft>
                <a:spcPts val="0"/>
              </a:spcAft>
              <a:defRPr/>
            </a:pPr>
            <a:endParaRPr lang="en-US"/>
          </a:p>
        </p:txBody>
      </p:sp>
      <p:sp>
        <p:nvSpPr>
          <p:cNvPr id="4" name="Text Placeholder 3"/>
          <p:cNvSpPr>
            <a:spLocks noGrp="1"/>
          </p:cNvSpPr>
          <p:nvPr>
            <p:ph type="body" sz="half" idx="2"/>
          </p:nvPr>
        </p:nvSpPr>
        <p:spPr>
          <a:xfrm>
            <a:off x="1521643" y="5443402"/>
            <a:ext cx="95504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en-US"/>
              <a:t>Click to edit Master text styles</a:t>
            </a:r>
          </a:p>
        </p:txBody>
      </p:sp>
      <p:sp>
        <p:nvSpPr>
          <p:cNvPr id="3" name="Picture Placeholder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en-US" noProof="0"/>
              <a:t>Click icon to add picture</a:t>
            </a:r>
            <a:endParaRPr lang="en-US" noProof="0" dirty="0"/>
          </a:p>
        </p:txBody>
      </p:sp>
      <p:sp>
        <p:nvSpPr>
          <p:cNvPr id="2" name="Title 1"/>
          <p:cNvSpPr>
            <a:spLocks noGrp="1"/>
          </p:cNvSpPr>
          <p:nvPr>
            <p:ph type="title"/>
          </p:nvPr>
        </p:nvSpPr>
        <p:spPr>
          <a:xfrm>
            <a:off x="304801"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en-US"/>
              <a:t>Click to edit Master title style</a:t>
            </a:r>
          </a:p>
        </p:txBody>
      </p:sp>
      <p:sp>
        <p:nvSpPr>
          <p:cNvPr id="11" name="Date Placeholder 4">
            <a:extLst>
              <a:ext uri="{FF2B5EF4-FFF2-40B4-BE49-F238E27FC236}">
                <a16:creationId xmlns="" xmlns:a16="http://schemas.microsoft.com/office/drawing/2014/main" id="{2DB78375-2634-40F5-A2BB-7B4E02ED27A4}"/>
              </a:ext>
            </a:extLst>
          </p:cNvPr>
          <p:cNvSpPr>
            <a:spLocks noGrp="1"/>
          </p:cNvSpPr>
          <p:nvPr>
            <p:ph type="dt" sz="half" idx="10"/>
          </p:nvPr>
        </p:nvSpPr>
        <p:spPr/>
        <p:txBody>
          <a:bodyPr/>
          <a:lstStyle>
            <a:lvl1pPr>
              <a:defRPr>
                <a:solidFill>
                  <a:schemeClr val="tx1"/>
                </a:solidFill>
              </a:defRPr>
            </a:lvl1pPr>
            <a:extLst/>
          </a:lstStyle>
          <a:p>
            <a:pPr>
              <a:defRPr/>
            </a:pPr>
            <a:fld id="{A9644CA5-0D83-486B-AFAD-EC60CBC1809F}" type="datetime1">
              <a:rPr lang="en-US" smtClean="0"/>
              <a:t>6/15/2022</a:t>
            </a:fld>
            <a:endParaRPr lang="en-US"/>
          </a:p>
        </p:txBody>
      </p:sp>
      <p:sp>
        <p:nvSpPr>
          <p:cNvPr id="12" name="Footer Placeholder 5">
            <a:extLst>
              <a:ext uri="{FF2B5EF4-FFF2-40B4-BE49-F238E27FC236}">
                <a16:creationId xmlns="" xmlns:a16="http://schemas.microsoft.com/office/drawing/2014/main" id="{EEBBFAE7-3E10-4A8C-AC1C-465A721952BB}"/>
              </a:ext>
            </a:extLst>
          </p:cNvPr>
          <p:cNvSpPr>
            <a:spLocks noGrp="1"/>
          </p:cNvSpPr>
          <p:nvPr>
            <p:ph type="ftr" sz="quarter" idx="11"/>
          </p:nvPr>
        </p:nvSpPr>
        <p:spPr/>
        <p:txBody>
          <a:bodyPr/>
          <a:lstStyle>
            <a:lvl1pPr>
              <a:defRPr>
                <a:solidFill>
                  <a:schemeClr val="tx1"/>
                </a:solidFill>
              </a:defRPr>
            </a:lvl1pPr>
            <a:extLst/>
          </a:lstStyle>
          <a:p>
            <a:pPr>
              <a:defRPr/>
            </a:pPr>
            <a:endParaRPr lang="en-US"/>
          </a:p>
        </p:txBody>
      </p:sp>
      <p:sp>
        <p:nvSpPr>
          <p:cNvPr id="13" name="Slide Number Placeholder 6">
            <a:extLst>
              <a:ext uri="{FF2B5EF4-FFF2-40B4-BE49-F238E27FC236}">
                <a16:creationId xmlns="" xmlns:a16="http://schemas.microsoft.com/office/drawing/2014/main" id="{EFDBC45F-70E1-4063-8CE9-6B69A7F0F3BE}"/>
              </a:ext>
            </a:extLst>
          </p:cNvPr>
          <p:cNvSpPr>
            <a:spLocks noGrp="1"/>
          </p:cNvSpPr>
          <p:nvPr>
            <p:ph type="sldNum" sz="quarter" idx="12"/>
          </p:nvPr>
        </p:nvSpPr>
        <p:spPr/>
        <p:txBody>
          <a:bodyPr/>
          <a:lstStyle>
            <a:lvl1pPr>
              <a:defRPr smtClean="0"/>
            </a:lvl1pPr>
          </a:lstStyle>
          <a:p>
            <a:pPr>
              <a:defRPr/>
            </a:pPr>
            <a:fld id="{8DC40259-D5C8-493B-B1B2-810D9FDFC4FD}" type="slidenum">
              <a:rPr lang="en-US" altLang="en-US"/>
              <a:pPr>
                <a:defRPr/>
              </a:pPr>
              <a:t>‹#›</a:t>
            </a:fld>
            <a:endParaRPr lang="en-US" altLang="en-US"/>
          </a:p>
        </p:txBody>
      </p:sp>
    </p:spTree>
    <p:extLst>
      <p:ext uri="{BB962C8B-B14F-4D97-AF65-F5344CB8AC3E}">
        <p14:creationId xmlns:p14="http://schemas.microsoft.com/office/powerpoint/2010/main" val="264760623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13"/>
          <a:stretch>
            <a:fillRect/>
          </a:stretch>
        </p:blipFill>
        <p:spPr>
          <a:xfrm>
            <a:off x="-6920" y="5229200"/>
            <a:ext cx="3115356" cy="1645920"/>
          </a:xfrm>
          <a:prstGeom prst="rect">
            <a:avLst/>
          </a:prstGeom>
        </p:spPr>
      </p:pic>
      <p:sp>
        <p:nvSpPr>
          <p:cNvPr id="9" name="Title Placeholder 8">
            <a:extLst>
              <a:ext uri="{FF2B5EF4-FFF2-40B4-BE49-F238E27FC236}">
                <a16:creationId xmlns="" xmlns:a16="http://schemas.microsoft.com/office/drawing/2014/main" id="{2FF88D64-E0EC-498D-A1B8-C5B100F7F87B}"/>
              </a:ext>
            </a:extLst>
          </p:cNvPr>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p>
            <a:r>
              <a:rPr lang="en-US"/>
              <a:t>Click to edit Master title style</a:t>
            </a:r>
          </a:p>
        </p:txBody>
      </p:sp>
      <p:sp>
        <p:nvSpPr>
          <p:cNvPr id="1033" name="Text Placeholder 29">
            <a:extLst>
              <a:ext uri="{FF2B5EF4-FFF2-40B4-BE49-F238E27FC236}">
                <a16:creationId xmlns="" xmlns:a16="http://schemas.microsoft.com/office/drawing/2014/main" id="{2C136140-FBD2-48D2-B3A5-C106C08CB6D2}"/>
              </a:ext>
            </a:extLst>
          </p:cNvPr>
          <p:cNvSpPr>
            <a:spLocks noGrp="1"/>
          </p:cNvSpPr>
          <p:nvPr>
            <p:ph type="body" idx="1"/>
          </p:nvPr>
        </p:nvSpPr>
        <p:spPr bwMode="auto">
          <a:xfrm>
            <a:off x="609600" y="1481138"/>
            <a:ext cx="10972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 name="Date Placeholder 9">
            <a:extLst>
              <a:ext uri="{FF2B5EF4-FFF2-40B4-BE49-F238E27FC236}">
                <a16:creationId xmlns="" xmlns:a16="http://schemas.microsoft.com/office/drawing/2014/main" id="{B9227944-A155-4326-9BAE-74F9C03EC965}"/>
              </a:ext>
            </a:extLst>
          </p:cNvPr>
          <p:cNvSpPr>
            <a:spLocks noGrp="1"/>
          </p:cNvSpPr>
          <p:nvPr>
            <p:ph type="dt" sz="half" idx="2"/>
          </p:nvPr>
        </p:nvSpPr>
        <p:spPr>
          <a:xfrm>
            <a:off x="8970433" y="6408741"/>
            <a:ext cx="2559051" cy="365125"/>
          </a:xfrm>
          <a:prstGeom prst="rect">
            <a:avLst/>
          </a:prstGeom>
        </p:spPr>
        <p:txBody>
          <a:bodyPr vert="horz" anchor="b"/>
          <a:lstStyle>
            <a:lvl1pPr algn="l" eaLnBrk="1" fontAlgn="auto" latinLnBrk="0" hangingPunct="1">
              <a:spcBef>
                <a:spcPts val="0"/>
              </a:spcBef>
              <a:spcAft>
                <a:spcPts val="0"/>
              </a:spcAft>
              <a:defRPr kumimoji="0" sz="1000">
                <a:solidFill>
                  <a:schemeClr val="tx1"/>
                </a:solidFill>
                <a:latin typeface="+mn-lt"/>
                <a:cs typeface="+mn-cs"/>
              </a:defRPr>
            </a:lvl1pPr>
            <a:extLst/>
          </a:lstStyle>
          <a:p>
            <a:pPr>
              <a:defRPr/>
            </a:pPr>
            <a:fld id="{13394A09-4755-4503-98AC-387E68982F26}" type="datetime1">
              <a:rPr lang="en-US" smtClean="0"/>
              <a:t>6/15/2022</a:t>
            </a:fld>
            <a:endParaRPr lang="en-US"/>
          </a:p>
        </p:txBody>
      </p:sp>
      <p:sp>
        <p:nvSpPr>
          <p:cNvPr id="22" name="Footer Placeholder 21">
            <a:extLst>
              <a:ext uri="{FF2B5EF4-FFF2-40B4-BE49-F238E27FC236}">
                <a16:creationId xmlns="" xmlns:a16="http://schemas.microsoft.com/office/drawing/2014/main" id="{8BE8FEAA-CAC7-4254-97AA-15CEE747E776}"/>
              </a:ext>
            </a:extLst>
          </p:cNvPr>
          <p:cNvSpPr>
            <a:spLocks noGrp="1"/>
          </p:cNvSpPr>
          <p:nvPr>
            <p:ph type="ftr" sz="quarter" idx="3"/>
          </p:nvPr>
        </p:nvSpPr>
        <p:spPr>
          <a:xfrm>
            <a:off x="5839884" y="6408741"/>
            <a:ext cx="3134783" cy="365125"/>
          </a:xfrm>
          <a:prstGeom prst="rect">
            <a:avLst/>
          </a:prstGeom>
        </p:spPr>
        <p:txBody>
          <a:bodyPr vert="horz" anchor="b"/>
          <a:lstStyle>
            <a:lvl1pPr algn="r" eaLnBrk="1" fontAlgn="auto" latinLnBrk="0" hangingPunct="1">
              <a:spcBef>
                <a:spcPts val="0"/>
              </a:spcBef>
              <a:spcAft>
                <a:spcPts val="0"/>
              </a:spcAft>
              <a:defRPr kumimoji="0" sz="1000">
                <a:solidFill>
                  <a:schemeClr val="tx1"/>
                </a:solidFill>
                <a:latin typeface="+mn-lt"/>
                <a:cs typeface="+mn-cs"/>
              </a:defRPr>
            </a:lvl1pPr>
            <a:extLst/>
          </a:lstStyle>
          <a:p>
            <a:pPr>
              <a:defRPr/>
            </a:pPr>
            <a:endParaRPr lang="en-US"/>
          </a:p>
        </p:txBody>
      </p:sp>
      <p:sp>
        <p:nvSpPr>
          <p:cNvPr id="18" name="Slide Number Placeholder 17">
            <a:extLst>
              <a:ext uri="{FF2B5EF4-FFF2-40B4-BE49-F238E27FC236}">
                <a16:creationId xmlns="" xmlns:a16="http://schemas.microsoft.com/office/drawing/2014/main" id="{8EC8296C-ACE0-4CEB-BA66-C71BB43432FD}"/>
              </a:ext>
            </a:extLst>
          </p:cNvPr>
          <p:cNvSpPr>
            <a:spLocks noGrp="1"/>
          </p:cNvSpPr>
          <p:nvPr>
            <p:ph type="sldNum" sz="quarter" idx="4"/>
          </p:nvPr>
        </p:nvSpPr>
        <p:spPr>
          <a:xfrm>
            <a:off x="11352584" y="6408741"/>
            <a:ext cx="665849" cy="36512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000" smtClean="0">
                <a:latin typeface="Times New Roman" panose="02020603050405020304" pitchFamily="18" charset="0"/>
                <a:cs typeface="Times New Roman" panose="02020603050405020304" pitchFamily="18" charset="0"/>
              </a:defRPr>
            </a:lvl1pPr>
          </a:lstStyle>
          <a:p>
            <a:pPr>
              <a:defRPr/>
            </a:pPr>
            <a:fld id="{2B442AAF-6E0A-4310-9534-CEB2561F533E}" type="slidenum">
              <a:rPr lang="en-US" altLang="en-US" smtClean="0"/>
              <a:pPr>
                <a:defRPr/>
              </a:pPr>
              <a:t>‹#›</a:t>
            </a:fld>
            <a:r>
              <a:rPr lang="en-US" altLang="en-US" dirty="0" smtClean="0"/>
              <a:t>/19</a:t>
            </a:r>
            <a:endParaRPr lang="en-US" altLang="en-US" dirty="0"/>
          </a:p>
        </p:txBody>
      </p:sp>
    </p:spTree>
  </p:cSld>
  <p:clrMap bg1="lt1" tx1="dk1" bg2="lt2" tx2="dk2" accent1="accent1" accent2="accent2" accent3="accent3" accent4="accent4" accent5="accent5" accent6="accent6" hlink="hlink" folHlink="folHlink"/>
  <p:sldLayoutIdLst>
    <p:sldLayoutId id="2147484151" r:id="rId1"/>
    <p:sldLayoutId id="2147484147" r:id="rId2"/>
    <p:sldLayoutId id="2147484152" r:id="rId3"/>
    <p:sldLayoutId id="2147484153" r:id="rId4"/>
    <p:sldLayoutId id="2147484154" r:id="rId5"/>
    <p:sldLayoutId id="2147484155" r:id="rId6"/>
    <p:sldLayoutId id="2147484148" r:id="rId7"/>
    <p:sldLayoutId id="2147484156" r:id="rId8"/>
    <p:sldLayoutId id="2147484157" r:id="rId9"/>
    <p:sldLayoutId id="2147484149" r:id="rId10"/>
    <p:sldLayoutId id="2147484150" r:id="rId11"/>
  </p:sldLayoutIdLst>
  <p:hf hdr="0" ftr="0" dt="0"/>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2.tif"/><Relationship Id="rId7" Type="http://schemas.openxmlformats.org/officeDocument/2006/relationships/image" Target="../media/image38.ti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7.tif"/><Relationship Id="rId5" Type="http://schemas.openxmlformats.org/officeDocument/2006/relationships/image" Target="../media/image36.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42.ti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1.tif"/><Relationship Id="rId5" Type="http://schemas.openxmlformats.org/officeDocument/2006/relationships/image" Target="../media/image40.jpe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mailto:hassanyazdanian@gmail.com"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mailto:maedeh.hadinia@iau.ac.i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emf"/><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6.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3E12331-49BA-40CE-8404-9BE074AB0BE2}"/>
              </a:ext>
            </a:extLst>
          </p:cNvPr>
          <p:cNvSpPr>
            <a:spLocks noGrp="1"/>
          </p:cNvSpPr>
          <p:nvPr>
            <p:ph type="ctrTitle"/>
          </p:nvPr>
        </p:nvSpPr>
        <p:spPr>
          <a:xfrm>
            <a:off x="209121" y="2089467"/>
            <a:ext cx="11809312" cy="1560775"/>
          </a:xfrm>
        </p:spPr>
        <p:txBody>
          <a:bodyPr>
            <a:noAutofit/>
          </a:bodyPr>
          <a:lstStyle/>
          <a:p>
            <a:pPr algn="ctr">
              <a:defRPr/>
            </a:pPr>
            <a:r>
              <a:rPr lang="en-US" sz="5600" dirty="0">
                <a:solidFill>
                  <a:schemeClr val="tx2">
                    <a:lumMod val="75000"/>
                  </a:schemeClr>
                </a:solidFill>
                <a:effectLst/>
                <a:latin typeface="Times New Roman" panose="02020603050405020304" pitchFamily="18" charset="0"/>
                <a:cs typeface="Times New Roman" panose="02020603050405020304" pitchFamily="18" charset="0"/>
              </a:rPr>
              <a:t>A Hybrid FE-EFG Method for 2D MIT Forward Problem Computation</a:t>
            </a:r>
          </a:p>
        </p:txBody>
      </p:sp>
      <p:sp>
        <p:nvSpPr>
          <p:cNvPr id="10243" name="Subtitle 2">
            <a:extLst>
              <a:ext uri="{FF2B5EF4-FFF2-40B4-BE49-F238E27FC236}">
                <a16:creationId xmlns="" xmlns:a16="http://schemas.microsoft.com/office/drawing/2014/main" id="{8677E1E7-E3B5-4A74-9B88-E1DF905189D1}"/>
              </a:ext>
            </a:extLst>
          </p:cNvPr>
          <p:cNvSpPr>
            <a:spLocks noGrp="1"/>
          </p:cNvSpPr>
          <p:nvPr>
            <p:ph type="subTitle" idx="1"/>
          </p:nvPr>
        </p:nvSpPr>
        <p:spPr>
          <a:xfrm>
            <a:off x="1775520" y="4199537"/>
            <a:ext cx="9289032" cy="2325807"/>
          </a:xfrm>
        </p:spPr>
        <p:txBody>
          <a:bodyPr/>
          <a:lstStyle/>
          <a:p>
            <a:pPr marR="0" algn="ctr"/>
            <a:r>
              <a:rPr lang="en-US" altLang="en-US" sz="2800" u="sng" dirty="0">
                <a:latin typeface="Times New Roman" panose="02020603050405020304" pitchFamily="18" charset="0"/>
                <a:cs typeface="Times New Roman" panose="02020603050405020304" pitchFamily="18" charset="0"/>
              </a:rPr>
              <a:t> </a:t>
            </a:r>
            <a:r>
              <a:rPr lang="en-US" altLang="en-US" sz="2800" b="1" u="sng" dirty="0">
                <a:latin typeface="Times New Roman" panose="02020603050405020304" pitchFamily="18" charset="0"/>
                <a:cs typeface="Times New Roman" panose="02020603050405020304" pitchFamily="18" charset="0"/>
              </a:rPr>
              <a:t>Hassan </a:t>
            </a:r>
            <a:r>
              <a:rPr lang="en-US" altLang="en-US" sz="2800" b="1" u="sng" dirty="0" smtClean="0">
                <a:latin typeface="Times New Roman" panose="02020603050405020304" pitchFamily="18" charset="0"/>
                <a:cs typeface="Times New Roman" panose="02020603050405020304" pitchFamily="18" charset="0"/>
              </a:rPr>
              <a:t>Yazdanian</a:t>
            </a:r>
          </a:p>
          <a:p>
            <a:pPr marR="0" algn="ctr"/>
            <a:r>
              <a:rPr lang="en-US" altLang="en-US" sz="1800" dirty="0" smtClean="0">
                <a:latin typeface="Times New Roman" panose="02020603050405020304" pitchFamily="18" charset="0"/>
                <a:cs typeface="Times New Roman" panose="02020603050405020304" pitchFamily="18" charset="0"/>
              </a:rPr>
              <a:t>Department </a:t>
            </a:r>
            <a:r>
              <a:rPr lang="en-US" altLang="en-US" sz="1800" dirty="0">
                <a:latin typeface="Times New Roman" panose="02020603050405020304" pitchFamily="18" charset="0"/>
                <a:cs typeface="Times New Roman" panose="02020603050405020304" pitchFamily="18" charset="0"/>
              </a:rPr>
              <a:t>of Biomedical Engineering, K. N. Toosi University of </a:t>
            </a:r>
            <a:r>
              <a:rPr lang="en-US" altLang="en-US" sz="1800" dirty="0" smtClean="0">
                <a:latin typeface="Times New Roman" panose="02020603050405020304" pitchFamily="18" charset="0"/>
                <a:cs typeface="Times New Roman" panose="02020603050405020304" pitchFamily="18" charset="0"/>
              </a:rPr>
              <a:t>Technology, Iran</a:t>
            </a:r>
          </a:p>
          <a:p>
            <a:pPr marR="0" algn="ctr"/>
            <a:endParaRPr lang="en-US" altLang="en-US" sz="1050" dirty="0" smtClean="0">
              <a:latin typeface="Times New Roman" panose="02020603050405020304" pitchFamily="18" charset="0"/>
              <a:cs typeface="Times New Roman" panose="02020603050405020304" pitchFamily="18" charset="0"/>
            </a:endParaRPr>
          </a:p>
          <a:p>
            <a:pPr marR="0" algn="ctr" rtl="1"/>
            <a:r>
              <a:rPr lang="en-US" altLang="en-US" sz="2800" dirty="0" smtClean="0">
                <a:latin typeface="Times New Roman" panose="02020603050405020304" pitchFamily="18" charset="0"/>
                <a:cs typeface="Times New Roman" panose="02020603050405020304" pitchFamily="18" charset="0"/>
              </a:rPr>
              <a:t> </a:t>
            </a:r>
            <a:r>
              <a:rPr lang="en-US" altLang="en-US" sz="2800" b="1" dirty="0" err="1">
                <a:latin typeface="Times New Roman" panose="02020603050405020304" pitchFamily="18" charset="0"/>
                <a:cs typeface="Times New Roman" panose="02020603050405020304" pitchFamily="18" charset="0"/>
              </a:rPr>
              <a:t>Maedeh</a:t>
            </a:r>
            <a:r>
              <a:rPr lang="en-US" altLang="en-US" sz="2800" b="1" dirty="0">
                <a:latin typeface="Times New Roman" panose="02020603050405020304" pitchFamily="18" charset="0"/>
                <a:cs typeface="Times New Roman" panose="02020603050405020304" pitchFamily="18" charset="0"/>
              </a:rPr>
              <a:t> </a:t>
            </a:r>
            <a:r>
              <a:rPr lang="en-US" altLang="en-US" sz="2800" b="1" dirty="0" err="1" smtClean="0">
                <a:latin typeface="Times New Roman" panose="02020603050405020304" pitchFamily="18" charset="0"/>
                <a:cs typeface="Times New Roman" panose="02020603050405020304" pitchFamily="18" charset="0"/>
              </a:rPr>
              <a:t>Hadinia</a:t>
            </a:r>
            <a:endParaRPr lang="en-US" altLang="en-US" sz="2800" b="1" dirty="0" smtClean="0">
              <a:latin typeface="Times New Roman" panose="02020603050405020304" pitchFamily="18" charset="0"/>
              <a:cs typeface="Times New Roman" panose="02020603050405020304" pitchFamily="18" charset="0"/>
            </a:endParaRPr>
          </a:p>
          <a:p>
            <a:pPr marR="0" algn="ctr" rtl="1"/>
            <a:r>
              <a:rPr lang="en-US" altLang="en-US" sz="1800" dirty="0" smtClean="0">
                <a:latin typeface="Times New Roman" panose="02020603050405020304" pitchFamily="18" charset="0"/>
                <a:cs typeface="Times New Roman" panose="02020603050405020304" pitchFamily="18" charset="0"/>
              </a:rPr>
              <a:t>Department </a:t>
            </a:r>
            <a:r>
              <a:rPr lang="en-US" altLang="en-US" sz="1800" dirty="0">
                <a:latin typeface="Times New Roman" panose="02020603050405020304" pitchFamily="18" charset="0"/>
                <a:cs typeface="Times New Roman" panose="02020603050405020304" pitchFamily="18" charset="0"/>
              </a:rPr>
              <a:t>of Electrical </a:t>
            </a:r>
            <a:r>
              <a:rPr lang="en-US" altLang="en-US" sz="1800" dirty="0" smtClean="0">
                <a:latin typeface="Times New Roman" panose="02020603050405020304" pitchFamily="18" charset="0"/>
                <a:cs typeface="Times New Roman" panose="02020603050405020304" pitchFamily="18" charset="0"/>
              </a:rPr>
              <a:t>Engineering, </a:t>
            </a:r>
            <a:r>
              <a:rPr lang="en-US" altLang="en-US" sz="1800" dirty="0" err="1">
                <a:latin typeface="Times New Roman" panose="02020603050405020304" pitchFamily="18" charset="0"/>
                <a:cs typeface="Times New Roman" panose="02020603050405020304" pitchFamily="18" charset="0"/>
              </a:rPr>
              <a:t>Langarud</a:t>
            </a:r>
            <a:r>
              <a:rPr lang="en-US" altLang="en-US" sz="1800" dirty="0">
                <a:latin typeface="Times New Roman" panose="02020603050405020304" pitchFamily="18" charset="0"/>
                <a:cs typeface="Times New Roman" panose="02020603050405020304" pitchFamily="18" charset="0"/>
              </a:rPr>
              <a:t> Branch, Islamic Azad </a:t>
            </a:r>
            <a:r>
              <a:rPr lang="en-US" altLang="en-US" sz="1800" dirty="0" smtClean="0">
                <a:latin typeface="Times New Roman" panose="02020603050405020304" pitchFamily="18" charset="0"/>
                <a:cs typeface="Times New Roman" panose="02020603050405020304" pitchFamily="18" charset="0"/>
              </a:rPr>
              <a:t>University, Iran</a:t>
            </a:r>
            <a:endParaRPr lang="en-US" altLang="en-US" sz="1800"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3"/>
          <a:stretch>
            <a:fillRect/>
          </a:stretch>
        </p:blipFill>
        <p:spPr>
          <a:xfrm>
            <a:off x="29339" y="-27384"/>
            <a:ext cx="12161520" cy="1705896"/>
          </a:xfrm>
          <a:prstGeom prst="rect">
            <a:avLst/>
          </a:prstGeom>
        </p:spPr>
      </p:pic>
      <p:sp>
        <p:nvSpPr>
          <p:cNvPr id="4" name="Slide Number Placeholder 3"/>
          <p:cNvSpPr>
            <a:spLocks noGrp="1"/>
          </p:cNvSpPr>
          <p:nvPr>
            <p:ph type="sldNum" sz="quarter" idx="12"/>
          </p:nvPr>
        </p:nvSpPr>
        <p:spPr/>
        <p:txBody>
          <a:bodyPr/>
          <a:lstStyle/>
          <a:p>
            <a:pPr>
              <a:defRPr/>
            </a:pPr>
            <a:fld id="{1DB2CD9E-CAA2-4C23-9522-A7FADF01927C}" type="slidenum">
              <a:rPr lang="en-US" altLang="en-US" smtClean="0"/>
              <a:pPr>
                <a:defRPr/>
              </a:pPr>
              <a:t>1</a:t>
            </a:fld>
            <a:endParaRPr lang="en-US"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1">
            <a:extLst>
              <a:ext uri="{FF2B5EF4-FFF2-40B4-BE49-F238E27FC236}">
                <a16:creationId xmlns="" xmlns:a16="http://schemas.microsoft.com/office/drawing/2014/main" id="{287B8883-D0E0-4B8F-AA97-6271E99FA99C}"/>
              </a:ext>
            </a:extLst>
          </p:cNvPr>
          <p:cNvSpPr>
            <a:spLocks noGrp="1"/>
          </p:cNvSpPr>
          <p:nvPr>
            <p:ph idx="1"/>
          </p:nvPr>
        </p:nvSpPr>
        <p:spPr>
          <a:xfrm>
            <a:off x="408997" y="2420888"/>
            <a:ext cx="10972800" cy="3669992"/>
          </a:xfrm>
        </p:spPr>
        <p:txBody>
          <a:bodyPr/>
          <a:lstStyle/>
          <a:p>
            <a:pPr algn="just" eaLnBrk="1" hangingPunct="1">
              <a:spcBef>
                <a:spcPct val="0"/>
              </a:spcBef>
            </a:pPr>
            <a:endParaRPr lang="en-US" altLang="en-US" sz="2400" dirty="0" smtClean="0">
              <a:latin typeface="Times New Roman" panose="02020603050405020304" pitchFamily="18" charset="0"/>
              <a:cs typeface="Times New Roman" panose="02020603050405020304" pitchFamily="18" charset="0"/>
            </a:endParaRPr>
          </a:p>
          <a:p>
            <a:pPr lvl="1" algn="just" eaLnBrk="1" hangingPunct="1">
              <a:spcBef>
                <a:spcPct val="0"/>
              </a:spcBef>
            </a:pPr>
            <a:r>
              <a:rPr lang="en-US" altLang="en-US" sz="2000" dirty="0">
                <a:latin typeface="Times New Roman" panose="02020603050405020304" pitchFamily="18" charset="0"/>
                <a:cs typeface="Times New Roman" panose="02020603050405020304" pitchFamily="18" charset="0"/>
              </a:rPr>
              <a:t>Using FEM in problems with </a:t>
            </a:r>
            <a:r>
              <a:rPr lang="en-US" altLang="en-US" sz="2000" b="1" dirty="0">
                <a:latin typeface="Times New Roman" panose="02020603050405020304" pitchFamily="18" charset="0"/>
                <a:cs typeface="Times New Roman" panose="02020603050405020304" pitchFamily="18" charset="0"/>
              </a:rPr>
              <a:t>complex</a:t>
            </a:r>
            <a:r>
              <a:rPr lang="en-US" altLang="en-US" sz="2000" dirty="0">
                <a:latin typeface="Times New Roman" panose="02020603050405020304" pitchFamily="18" charset="0"/>
                <a:cs typeface="Times New Roman" panose="02020603050405020304" pitchFamily="18" charset="0"/>
              </a:rPr>
              <a:t> </a:t>
            </a:r>
            <a:r>
              <a:rPr lang="en-US" altLang="en-US" sz="2000" b="1" dirty="0">
                <a:latin typeface="Times New Roman" panose="02020603050405020304" pitchFamily="18" charset="0"/>
                <a:cs typeface="Times New Roman" panose="02020603050405020304" pitchFamily="18" charset="0"/>
              </a:rPr>
              <a:t>geometries</a:t>
            </a:r>
            <a:r>
              <a:rPr lang="en-US" altLang="en-US" sz="2000" dirty="0">
                <a:latin typeface="Times New Roman" panose="02020603050405020304" pitchFamily="18" charset="0"/>
                <a:cs typeface="Times New Roman" panose="02020603050405020304" pitchFamily="18" charset="0"/>
              </a:rPr>
              <a:t>, like the human head in which generation of a mesh is a challenging task, may be problematic. </a:t>
            </a:r>
          </a:p>
          <a:p>
            <a:pPr lvl="1" algn="just" eaLnBrk="1" hangingPunct="1">
              <a:spcBef>
                <a:spcPct val="0"/>
              </a:spcBef>
            </a:pPr>
            <a:endParaRPr lang="en-US" altLang="en-US" sz="2000" dirty="0">
              <a:latin typeface="Times New Roman" panose="02020603050405020304" pitchFamily="18" charset="0"/>
              <a:cs typeface="Times New Roman" panose="02020603050405020304" pitchFamily="18" charset="0"/>
            </a:endParaRPr>
          </a:p>
          <a:p>
            <a:pPr lvl="1" algn="just" eaLnBrk="1" hangingPunct="1"/>
            <a:r>
              <a:rPr lang="en-US" altLang="en-US" sz="2000" dirty="0">
                <a:latin typeface="Times New Roman" panose="02020603050405020304" pitchFamily="18" charset="0"/>
                <a:cs typeface="Times New Roman" panose="02020603050405020304" pitchFamily="18" charset="0"/>
              </a:rPr>
              <a:t>In some applications like imaging of lung ventilation, the </a:t>
            </a:r>
            <a:r>
              <a:rPr lang="en-US" altLang="en-US" sz="2000" b="1" dirty="0">
                <a:latin typeface="Times New Roman" panose="02020603050405020304" pitchFamily="18" charset="0"/>
                <a:cs typeface="Times New Roman" panose="02020603050405020304" pitchFamily="18" charset="0"/>
              </a:rPr>
              <a:t>shape and size of regions </a:t>
            </a:r>
            <a:r>
              <a:rPr lang="en-US" altLang="en-US" sz="2000" dirty="0">
                <a:latin typeface="Times New Roman" panose="02020603050405020304" pitchFamily="18" charset="0"/>
                <a:cs typeface="Times New Roman" panose="02020603050405020304" pitchFamily="18" charset="0"/>
              </a:rPr>
              <a:t>of the object under study are subject to </a:t>
            </a:r>
            <a:r>
              <a:rPr lang="en-US" altLang="en-US" sz="2000" b="1" dirty="0">
                <a:latin typeface="Times New Roman" panose="02020603050405020304" pitchFamily="18" charset="0"/>
                <a:cs typeface="Times New Roman" panose="02020603050405020304" pitchFamily="18" charset="0"/>
              </a:rPr>
              <a:t>frequent deformations</a:t>
            </a:r>
            <a:r>
              <a:rPr lang="en-US" altLang="en-US" sz="2000" dirty="0">
                <a:latin typeface="Times New Roman" panose="02020603050405020304" pitchFamily="18" charset="0"/>
                <a:cs typeface="Times New Roman" panose="02020603050405020304" pitchFamily="18" charset="0"/>
              </a:rPr>
              <a:t>. It can cause some difficulties for </a:t>
            </a:r>
            <a:r>
              <a:rPr lang="en-US" altLang="en-US" sz="2000" dirty="0" smtClean="0">
                <a:latin typeface="Times New Roman" panose="02020603050405020304" pitchFamily="18" charset="0"/>
                <a:cs typeface="Times New Roman" panose="02020603050405020304" pitchFamily="18" charset="0"/>
              </a:rPr>
              <a:t>FE </a:t>
            </a:r>
            <a:r>
              <a:rPr lang="en-US" altLang="en-US" sz="2000" dirty="0">
                <a:latin typeface="Times New Roman" panose="02020603050405020304" pitchFamily="18" charset="0"/>
                <a:cs typeface="Times New Roman" panose="02020603050405020304" pitchFamily="18" charset="0"/>
              </a:rPr>
              <a:t>methods.</a:t>
            </a:r>
          </a:p>
          <a:p>
            <a:pPr eaLnBrk="1" hangingPunct="1"/>
            <a:endParaRPr lang="en-US" altLang="en-US" sz="2400" dirty="0">
              <a:latin typeface="Times New Roman" panose="02020603050405020304" pitchFamily="18" charset="0"/>
              <a:cs typeface="Times New Roman" panose="02020603050405020304" pitchFamily="18" charset="0"/>
            </a:endParaRPr>
          </a:p>
          <a:p>
            <a:pPr lvl="1" algn="just" eaLnBrk="1" hangingPunct="1"/>
            <a:r>
              <a:rPr lang="en-US" altLang="en-US" sz="2000" dirty="0" smtClean="0">
                <a:latin typeface="Times New Roman" panose="02020603050405020304" pitchFamily="18" charset="0"/>
                <a:cs typeface="Times New Roman" panose="02020603050405020304" pitchFamily="18" charset="0"/>
              </a:rPr>
              <a:t>In </a:t>
            </a:r>
            <a:r>
              <a:rPr lang="en-US" altLang="en-US" sz="2000" dirty="0">
                <a:latin typeface="Times New Roman" panose="02020603050405020304" pitchFamily="18" charset="0"/>
                <a:cs typeface="Times New Roman" panose="02020603050405020304" pitchFamily="18" charset="0"/>
              </a:rPr>
              <a:t>some </a:t>
            </a:r>
            <a:r>
              <a:rPr lang="en-US" altLang="en-US" sz="2000" dirty="0" smtClean="0">
                <a:latin typeface="Times New Roman" panose="02020603050405020304" pitchFamily="18" charset="0"/>
                <a:cs typeface="Times New Roman" panose="02020603050405020304" pitchFamily="18" charset="0"/>
              </a:rPr>
              <a:t>applications</a:t>
            </a:r>
            <a:r>
              <a:rPr lang="en-US" altLang="en-US" sz="2000" b="1" dirty="0" smtClean="0">
                <a:latin typeface="Times New Roman" panose="02020603050405020304" pitchFamily="18" charset="0"/>
                <a:cs typeface="Times New Roman" panose="02020603050405020304" pitchFamily="18" charset="0"/>
              </a:rPr>
              <a:t>, </a:t>
            </a:r>
            <a:r>
              <a:rPr lang="en-US" altLang="en-US" sz="2000" b="1" dirty="0">
                <a:latin typeface="Times New Roman" panose="02020603050405020304" pitchFamily="18" charset="0"/>
                <a:cs typeface="Times New Roman" panose="02020603050405020304" pitchFamily="18" charset="0"/>
              </a:rPr>
              <a:t>large differences </a:t>
            </a:r>
            <a:r>
              <a:rPr lang="en-US" altLang="en-US" sz="2000" dirty="0">
                <a:latin typeface="Times New Roman" panose="02020603050405020304" pitchFamily="18" charset="0"/>
                <a:cs typeface="Times New Roman" panose="02020603050405020304" pitchFamily="18" charset="0"/>
              </a:rPr>
              <a:t>can be found in the </a:t>
            </a:r>
            <a:r>
              <a:rPr lang="en-US" altLang="en-US" sz="2000" b="1" dirty="0">
                <a:latin typeface="Times New Roman" panose="02020603050405020304" pitchFamily="18" charset="0"/>
                <a:cs typeface="Times New Roman" panose="02020603050405020304" pitchFamily="18" charset="0"/>
              </a:rPr>
              <a:t>geometrical properties </a:t>
            </a:r>
            <a:r>
              <a:rPr lang="en-US" altLang="en-US" sz="2000" dirty="0">
                <a:latin typeface="Times New Roman" panose="02020603050405020304" pitchFamily="18" charset="0"/>
                <a:cs typeface="Times New Roman" panose="02020603050405020304" pitchFamily="18" charset="0"/>
              </a:rPr>
              <a:t>of patient’s body like children or adults, men or women,  etc. </a:t>
            </a:r>
            <a:endParaRPr lang="en-US" altLang="en-US" sz="2000" dirty="0" smtClean="0">
              <a:latin typeface="Times New Roman" panose="02020603050405020304" pitchFamily="18" charset="0"/>
              <a:cs typeface="Times New Roman" panose="02020603050405020304" pitchFamily="18" charset="0"/>
            </a:endParaRPr>
          </a:p>
          <a:p>
            <a:pPr lvl="1" algn="just" eaLnBrk="1" hangingPunct="1"/>
            <a:endParaRPr lang="en-US" altLang="en-US" sz="2000" dirty="0">
              <a:latin typeface="Times New Roman" panose="02020603050405020304" pitchFamily="18" charset="0"/>
              <a:cs typeface="Times New Roman" panose="02020603050405020304" pitchFamily="18" charset="0"/>
            </a:endParaRPr>
          </a:p>
        </p:txBody>
      </p:sp>
      <p:sp>
        <p:nvSpPr>
          <p:cNvPr id="8" name="Rectangle 4">
            <a:extLst>
              <a:ext uri="{FF2B5EF4-FFF2-40B4-BE49-F238E27FC236}">
                <a16:creationId xmlns="" xmlns:a16="http://schemas.microsoft.com/office/drawing/2014/main" id="{FF173F90-06BD-49FF-93AF-F78410D19400}"/>
              </a:ext>
            </a:extLst>
          </p:cNvPr>
          <p:cNvSpPr>
            <a:spLocks noChangeArrowheads="1"/>
          </p:cNvSpPr>
          <p:nvPr/>
        </p:nvSpPr>
        <p:spPr bwMode="auto">
          <a:xfrm>
            <a:off x="0" y="525277"/>
            <a:ext cx="12192000" cy="461665"/>
          </a:xfrm>
          <a:prstGeom prst="rect">
            <a:avLst/>
          </a:prstGeom>
          <a:gradFill flip="none" rotWithShape="1">
            <a:gsLst>
              <a:gs pos="0">
                <a:srgbClr val="45A26B">
                  <a:tint val="66000"/>
                  <a:satMod val="160000"/>
                </a:srgbClr>
              </a:gs>
              <a:gs pos="50000">
                <a:srgbClr val="45A26B">
                  <a:tint val="44500"/>
                  <a:satMod val="160000"/>
                </a:srgbClr>
              </a:gs>
              <a:gs pos="100000">
                <a:srgbClr val="45A26B">
                  <a:tint val="23500"/>
                  <a:satMod val="160000"/>
                </a:srgbClr>
              </a:gs>
            </a:gsLst>
            <a:lin ang="0" scaled="1"/>
            <a:tileRect/>
          </a:gradFill>
          <a:ln w="9525">
            <a:noFill/>
            <a:miter lim="800000"/>
            <a:headEnd/>
            <a:tailEnd/>
          </a:ln>
        </p:spPr>
        <p:txBody>
          <a:bodyPr wrap="square">
            <a:spAutoFit/>
          </a:bodyPr>
          <a:lstStyle/>
          <a:p>
            <a:pPr eaLnBrk="1" hangingPunct="1">
              <a:spcBef>
                <a:spcPct val="50000"/>
              </a:spcBef>
              <a:defRPr/>
            </a:pPr>
            <a:r>
              <a:rPr lang="en-US" sz="2400" b="1" dirty="0">
                <a:solidFill>
                  <a:srgbClr val="C00000"/>
                </a:solidFill>
                <a:latin typeface="Times New Roman" panose="02020603050405020304" pitchFamily="18" charset="0"/>
                <a:cs typeface="Times New Roman" panose="02020603050405020304" pitchFamily="18" charset="0"/>
              </a:rPr>
              <a:t>Challenges </a:t>
            </a:r>
            <a:r>
              <a:rPr lang="en-US" sz="2400" b="1" dirty="0" smtClean="0">
                <a:solidFill>
                  <a:srgbClr val="C00000"/>
                </a:solidFill>
                <a:latin typeface="Times New Roman" panose="02020603050405020304" pitchFamily="18" charset="0"/>
                <a:cs typeface="Times New Roman" panose="02020603050405020304" pitchFamily="18" charset="0"/>
              </a:rPr>
              <a:t>with FE </a:t>
            </a:r>
            <a:r>
              <a:rPr lang="en-US" sz="2400" b="1" dirty="0">
                <a:solidFill>
                  <a:srgbClr val="C00000"/>
                </a:solidFill>
                <a:latin typeface="Times New Roman" panose="02020603050405020304" pitchFamily="18" charset="0"/>
                <a:cs typeface="Times New Roman" panose="02020603050405020304" pitchFamily="18" charset="0"/>
              </a:rPr>
              <a:t>method for medical applications</a:t>
            </a:r>
            <a:endParaRPr lang="en-CA" sz="2400" b="1" dirty="0">
              <a:solidFill>
                <a:srgbClr val="C00000"/>
              </a:solidFill>
              <a:latin typeface="Times New Roman" panose="02020603050405020304" pitchFamily="18" charset="0"/>
              <a:cs typeface="Times New Roman" panose="02020603050405020304" pitchFamily="18" charset="0"/>
            </a:endParaRPr>
          </a:p>
        </p:txBody>
      </p:sp>
      <p:sp>
        <p:nvSpPr>
          <p:cNvPr id="9" name="Rectangle 4">
            <a:extLst>
              <a:ext uri="{FF2B5EF4-FFF2-40B4-BE49-F238E27FC236}">
                <a16:creationId xmlns="" xmlns:a16="http://schemas.microsoft.com/office/drawing/2014/main" id="{5A09AFB3-0944-46EF-BD24-2FB7C44F66BA}"/>
              </a:ext>
            </a:extLst>
          </p:cNvPr>
          <p:cNvSpPr>
            <a:spLocks noChangeArrowheads="1"/>
          </p:cNvSpPr>
          <p:nvPr/>
        </p:nvSpPr>
        <p:spPr bwMode="auto">
          <a:xfrm>
            <a:off x="0" y="1402"/>
            <a:ext cx="12192000" cy="523875"/>
          </a:xfrm>
          <a:prstGeom prst="rect">
            <a:avLst/>
          </a:prstGeom>
          <a:gradFill flip="none" rotWithShape="1">
            <a:gsLst>
              <a:gs pos="0">
                <a:srgbClr val="53A4DC">
                  <a:tint val="66000"/>
                  <a:satMod val="160000"/>
                </a:srgbClr>
              </a:gs>
              <a:gs pos="50000">
                <a:srgbClr val="53A4DC">
                  <a:tint val="44500"/>
                  <a:satMod val="160000"/>
                </a:srgbClr>
              </a:gs>
              <a:gs pos="100000">
                <a:srgbClr val="53A4DC">
                  <a:tint val="23500"/>
                  <a:satMod val="160000"/>
                </a:srgbClr>
              </a:gs>
            </a:gsLst>
            <a:lin ang="0" scaled="1"/>
            <a:tileRect/>
          </a:gradFill>
          <a:ln w="9525">
            <a:noFill/>
            <a:miter lim="800000"/>
            <a:headEnd/>
            <a:tailEnd/>
          </a:ln>
        </p:spPr>
        <p:txBody>
          <a:bodyPr wrap="square">
            <a:spAutoFit/>
          </a:bodyPr>
          <a:lstStyle/>
          <a:p>
            <a:pPr eaLnBrk="1" hangingPunct="1">
              <a:spcBef>
                <a:spcPct val="50000"/>
              </a:spcBef>
              <a:defRPr/>
            </a:pPr>
            <a:r>
              <a:rPr lang="en-US" sz="2800" b="1" dirty="0" smtClean="0">
                <a:latin typeface="Times New Roman" panose="02020603050405020304" pitchFamily="18" charset="0"/>
                <a:cs typeface="Times New Roman" panose="02020603050405020304" pitchFamily="18" charset="0"/>
              </a:rPr>
              <a:t>MIT </a:t>
            </a:r>
            <a:r>
              <a:rPr lang="en-US" sz="2800" b="1" dirty="0">
                <a:latin typeface="Times New Roman" panose="02020603050405020304" pitchFamily="18" charset="0"/>
                <a:cs typeface="Times New Roman" panose="02020603050405020304" pitchFamily="18" charset="0"/>
              </a:rPr>
              <a:t>forward solver </a:t>
            </a:r>
            <a:endParaRPr lang="en-CA" sz="2800" b="1" dirty="0">
              <a:solidFill>
                <a:srgbClr val="FF0000"/>
              </a:solidFill>
              <a:latin typeface="Times New Roman" panose="02020603050405020304" pitchFamily="18" charset="0"/>
              <a:cs typeface="Times New Roman" panose="02020603050405020304" pitchFamily="18" charset="0"/>
            </a:endParaRPr>
          </a:p>
        </p:txBody>
      </p:sp>
      <p:pic>
        <p:nvPicPr>
          <p:cNvPr id="16390" name="Picture 4" descr="untitled.TIF">
            <a:extLst>
              <a:ext uri="{FF2B5EF4-FFF2-40B4-BE49-F238E27FC236}">
                <a16:creationId xmlns="" xmlns:a16="http://schemas.microsoft.com/office/drawing/2014/main" id="{9EE4BD4B-1710-4C28-9BBA-49BBCCD137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83283" y="1049152"/>
            <a:ext cx="183515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p:cNvSpPr>
            <a:spLocks noGrp="1"/>
          </p:cNvSpPr>
          <p:nvPr>
            <p:ph type="sldNum" sz="quarter" idx="12"/>
          </p:nvPr>
        </p:nvSpPr>
        <p:spPr/>
        <p:txBody>
          <a:bodyPr/>
          <a:lstStyle/>
          <a:p>
            <a:pPr>
              <a:defRPr/>
            </a:pPr>
            <a:fld id="{781F5502-B62B-4640-A1AA-059EBDCB9D29}" type="slidenum">
              <a:rPr lang="en-US" altLang="en-US" smtClean="0"/>
              <a:pPr>
                <a:defRPr/>
              </a:pPr>
              <a:t>10</a:t>
            </a:fld>
            <a:r>
              <a:rPr lang="en-US" altLang="en-US" smtClean="0"/>
              <a:t>/19</a:t>
            </a:r>
            <a:endParaRPr lang="en-US" altLang="en-US" dirty="0"/>
          </a:p>
        </p:txBody>
      </p:sp>
      <p:sp>
        <p:nvSpPr>
          <p:cNvPr id="3" name="Rectangle 2"/>
          <p:cNvSpPr/>
          <p:nvPr/>
        </p:nvSpPr>
        <p:spPr>
          <a:xfrm>
            <a:off x="551384" y="1640084"/>
            <a:ext cx="9157394" cy="830997"/>
          </a:xfrm>
          <a:prstGeom prst="rect">
            <a:avLst/>
          </a:prstGeom>
        </p:spPr>
        <p:txBody>
          <a:bodyPr wrap="square">
            <a:spAutoFit/>
          </a:bodyPr>
          <a:lstStyle/>
          <a:p>
            <a:pPr marL="342900" indent="-342900" algn="just" eaLnBrk="1" hangingPunct="1">
              <a:buClr>
                <a:srgbClr val="2F8ECE"/>
              </a:buClr>
              <a:buFont typeface="Wingdings 3" panose="05040102010807070707" pitchFamily="18" charset="2"/>
              <a:buChar char="}"/>
            </a:pPr>
            <a:r>
              <a:rPr lang="en-US" altLang="en-US" sz="2400" dirty="0">
                <a:latin typeface="Times New Roman" panose="02020603050405020304" pitchFamily="18" charset="0"/>
                <a:cs typeface="Times New Roman" panose="02020603050405020304" pitchFamily="18" charset="0"/>
              </a:rPr>
              <a:t>The reliance of </a:t>
            </a:r>
            <a:r>
              <a:rPr lang="en-US" altLang="en-US" sz="2400" dirty="0" smtClean="0">
                <a:latin typeface="Times New Roman" panose="02020603050405020304" pitchFamily="18" charset="0"/>
                <a:cs typeface="Times New Roman" panose="02020603050405020304" pitchFamily="18" charset="0"/>
              </a:rPr>
              <a:t>FE method on </a:t>
            </a:r>
            <a:r>
              <a:rPr lang="en-US" altLang="en-US" sz="2400" dirty="0">
                <a:latin typeface="Times New Roman" panose="02020603050405020304" pitchFamily="18" charset="0"/>
                <a:cs typeface="Times New Roman" panose="02020603050405020304" pitchFamily="18" charset="0"/>
              </a:rPr>
              <a:t>a mesh leads to complications for certain classes of problems.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1">
            <a:extLst>
              <a:ext uri="{FF2B5EF4-FFF2-40B4-BE49-F238E27FC236}">
                <a16:creationId xmlns="" xmlns:a16="http://schemas.microsoft.com/office/drawing/2014/main" id="{6387D181-FFF9-4C8D-8469-AB7894BD5446}"/>
              </a:ext>
            </a:extLst>
          </p:cNvPr>
          <p:cNvSpPr>
            <a:spLocks noGrp="1"/>
          </p:cNvSpPr>
          <p:nvPr>
            <p:ph idx="1"/>
          </p:nvPr>
        </p:nvSpPr>
        <p:spPr>
          <a:xfrm>
            <a:off x="263352" y="2956470"/>
            <a:ext cx="10972800" cy="3126283"/>
          </a:xfrm>
        </p:spPr>
        <p:txBody>
          <a:bodyPr/>
          <a:lstStyle/>
          <a:p>
            <a:pPr algn="just" eaLnBrk="1" hangingPunct="1"/>
            <a:r>
              <a:rPr lang="en-US" sz="2800" dirty="0" smtClean="0">
                <a:latin typeface="Times New Roman" panose="02020603050405020304" pitchFamily="18" charset="0"/>
                <a:cs typeface="Times New Roman" panose="02020603050405020304" pitchFamily="18" charset="0"/>
              </a:rPr>
              <a:t>EFG </a:t>
            </a:r>
            <a:r>
              <a:rPr lang="en-US" altLang="en-US" sz="2800" dirty="0">
                <a:latin typeface="Times New Roman" panose="02020603050405020304" pitchFamily="18" charset="0"/>
                <a:cs typeface="Times New Roman" panose="02020603050405020304" pitchFamily="18" charset="0"/>
              </a:rPr>
              <a:t>method </a:t>
            </a:r>
            <a:r>
              <a:rPr lang="en-US" sz="2800" dirty="0" smtClean="0">
                <a:latin typeface="Times New Roman" panose="02020603050405020304" pitchFamily="18" charset="0"/>
                <a:cs typeface="Times New Roman" panose="02020603050405020304" pitchFamily="18" charset="0"/>
              </a:rPr>
              <a:t>approximates </a:t>
            </a:r>
            <a:r>
              <a:rPr lang="en-US" sz="2800" dirty="0">
                <a:latin typeface="Times New Roman" panose="02020603050405020304" pitchFamily="18" charset="0"/>
                <a:cs typeface="Times New Roman" panose="02020603050405020304" pitchFamily="18" charset="0"/>
              </a:rPr>
              <a:t>an unknown function based on a set of nodes distributed in the problem domain, and </a:t>
            </a:r>
            <a:r>
              <a:rPr lang="en-US" sz="2800" dirty="0" smtClean="0">
                <a:latin typeface="Times New Roman" panose="02020603050405020304" pitchFamily="18" charset="0"/>
                <a:cs typeface="Times New Roman" panose="02020603050405020304" pitchFamily="18" charset="0"/>
              </a:rPr>
              <a:t>does </a:t>
            </a:r>
            <a:r>
              <a:rPr lang="en-US" sz="2800" dirty="0">
                <a:latin typeface="Times New Roman" panose="02020603050405020304" pitchFamily="18" charset="0"/>
                <a:cs typeface="Times New Roman" panose="02020603050405020304" pitchFamily="18" charset="0"/>
              </a:rPr>
              <a:t>not need usual connection between nodes to construct discrete </a:t>
            </a:r>
            <a:r>
              <a:rPr lang="en-US" sz="2800" dirty="0" smtClean="0">
                <a:latin typeface="Times New Roman" panose="02020603050405020304" pitchFamily="18" charset="0"/>
                <a:cs typeface="Times New Roman" panose="02020603050405020304" pitchFamily="18" charset="0"/>
              </a:rPr>
              <a:t>equations.</a:t>
            </a:r>
          </a:p>
          <a:p>
            <a:pPr algn="just" eaLnBrk="1" hangingPunct="1"/>
            <a:endParaRPr lang="en-US" altLang="en-US" sz="2800" dirty="0">
              <a:latin typeface="Times New Roman" panose="02020603050405020304" pitchFamily="18" charset="0"/>
              <a:cs typeface="Times New Roman" panose="02020603050405020304" pitchFamily="18" charset="0"/>
            </a:endParaRPr>
          </a:p>
          <a:p>
            <a:pPr algn="just" eaLnBrk="1" hangingPunct="1"/>
            <a:r>
              <a:rPr lang="en-US" altLang="en-US" sz="2800" dirty="0" smtClean="0">
                <a:latin typeface="Times New Roman" panose="02020603050405020304" pitchFamily="18" charset="0"/>
                <a:cs typeface="Times New Roman" panose="02020603050405020304" pitchFamily="18" charset="0"/>
              </a:rPr>
              <a:t>EFG method </a:t>
            </a:r>
            <a:r>
              <a:rPr lang="en-US" sz="2800" dirty="0" smtClean="0">
                <a:latin typeface="Times New Roman" panose="02020603050405020304" pitchFamily="18" charset="0"/>
                <a:cs typeface="Times New Roman" panose="02020603050405020304" pitchFamily="18" charset="0"/>
              </a:rPr>
              <a:t>has </a:t>
            </a:r>
            <a:r>
              <a:rPr lang="en-US" sz="2800" dirty="0">
                <a:latin typeface="Times New Roman" panose="02020603050405020304" pitchFamily="18" charset="0"/>
                <a:cs typeface="Times New Roman" panose="02020603050405020304" pitchFamily="18" charset="0"/>
              </a:rPr>
              <a:t>not been employed to solve the biomedical MIT forward problem.</a:t>
            </a:r>
          </a:p>
          <a:p>
            <a:pPr algn="just" eaLnBrk="1" hangingPunct="1"/>
            <a:endParaRPr lang="en-US" altLang="en-US" dirty="0">
              <a:latin typeface="Times New Roman" panose="02020603050405020304" pitchFamily="18" charset="0"/>
              <a:cs typeface="Times New Roman" panose="02020603050405020304" pitchFamily="18" charset="0"/>
            </a:endParaRPr>
          </a:p>
          <a:p>
            <a:pPr eaLnBrk="1" hangingPunct="1"/>
            <a:endParaRPr lang="en-US" altLang="en-US" dirty="0">
              <a:latin typeface="Times New Roman" panose="02020603050405020304" pitchFamily="18" charset="0"/>
              <a:cs typeface="Times New Roman" panose="02020603050405020304" pitchFamily="18" charset="0"/>
            </a:endParaRPr>
          </a:p>
        </p:txBody>
      </p:sp>
      <p:sp>
        <p:nvSpPr>
          <p:cNvPr id="8" name="Rectangle 4">
            <a:extLst>
              <a:ext uri="{FF2B5EF4-FFF2-40B4-BE49-F238E27FC236}">
                <a16:creationId xmlns="" xmlns:a16="http://schemas.microsoft.com/office/drawing/2014/main" id="{FF173F90-06BD-49FF-93AF-F78410D19400}"/>
              </a:ext>
            </a:extLst>
          </p:cNvPr>
          <p:cNvSpPr>
            <a:spLocks noChangeArrowheads="1"/>
          </p:cNvSpPr>
          <p:nvPr/>
        </p:nvSpPr>
        <p:spPr bwMode="auto">
          <a:xfrm>
            <a:off x="0" y="525277"/>
            <a:ext cx="12192000" cy="461665"/>
          </a:xfrm>
          <a:prstGeom prst="rect">
            <a:avLst/>
          </a:prstGeom>
          <a:gradFill flip="none" rotWithShape="1">
            <a:gsLst>
              <a:gs pos="0">
                <a:srgbClr val="45A26B">
                  <a:tint val="66000"/>
                  <a:satMod val="160000"/>
                </a:srgbClr>
              </a:gs>
              <a:gs pos="50000">
                <a:srgbClr val="45A26B">
                  <a:tint val="44500"/>
                  <a:satMod val="160000"/>
                </a:srgbClr>
              </a:gs>
              <a:gs pos="100000">
                <a:srgbClr val="45A26B">
                  <a:tint val="23500"/>
                  <a:satMod val="160000"/>
                </a:srgbClr>
              </a:gs>
            </a:gsLst>
            <a:lin ang="0" scaled="1"/>
            <a:tileRect/>
          </a:gradFill>
          <a:ln w="9525">
            <a:noFill/>
            <a:miter lim="800000"/>
            <a:headEnd/>
            <a:tailEnd/>
          </a:ln>
        </p:spPr>
        <p:txBody>
          <a:bodyPr wrap="square">
            <a:spAutoFit/>
          </a:bodyPr>
          <a:lstStyle/>
          <a:p>
            <a:pPr eaLnBrk="1" hangingPunct="1">
              <a:spcBef>
                <a:spcPct val="50000"/>
              </a:spcBef>
              <a:defRPr/>
            </a:pPr>
            <a:r>
              <a:rPr lang="en-US" sz="2400" b="1" dirty="0">
                <a:solidFill>
                  <a:srgbClr val="C00000"/>
                </a:solidFill>
                <a:latin typeface="Times New Roman" panose="02020603050405020304" pitchFamily="18" charset="0"/>
                <a:cs typeface="Times New Roman" panose="02020603050405020304" pitchFamily="18" charset="0"/>
              </a:rPr>
              <a:t>Element free Galerkin (EFG) method</a:t>
            </a:r>
            <a:endParaRPr lang="en-CA" sz="2400" b="1" dirty="0">
              <a:solidFill>
                <a:srgbClr val="C00000"/>
              </a:solidFill>
              <a:latin typeface="Times New Roman" panose="02020603050405020304" pitchFamily="18" charset="0"/>
              <a:cs typeface="Times New Roman" panose="02020603050405020304" pitchFamily="18" charset="0"/>
            </a:endParaRPr>
          </a:p>
        </p:txBody>
      </p:sp>
      <p:sp>
        <p:nvSpPr>
          <p:cNvPr id="9" name="Rectangle 4">
            <a:extLst>
              <a:ext uri="{FF2B5EF4-FFF2-40B4-BE49-F238E27FC236}">
                <a16:creationId xmlns="" xmlns:a16="http://schemas.microsoft.com/office/drawing/2014/main" id="{5A09AFB3-0944-46EF-BD24-2FB7C44F66BA}"/>
              </a:ext>
            </a:extLst>
          </p:cNvPr>
          <p:cNvSpPr>
            <a:spLocks noChangeArrowheads="1"/>
          </p:cNvSpPr>
          <p:nvPr/>
        </p:nvSpPr>
        <p:spPr bwMode="auto">
          <a:xfrm>
            <a:off x="0" y="1402"/>
            <a:ext cx="12192000" cy="523875"/>
          </a:xfrm>
          <a:prstGeom prst="rect">
            <a:avLst/>
          </a:prstGeom>
          <a:gradFill flip="none" rotWithShape="1">
            <a:gsLst>
              <a:gs pos="0">
                <a:srgbClr val="53A4DC">
                  <a:tint val="66000"/>
                  <a:satMod val="160000"/>
                </a:srgbClr>
              </a:gs>
              <a:gs pos="50000">
                <a:srgbClr val="53A4DC">
                  <a:tint val="44500"/>
                  <a:satMod val="160000"/>
                </a:srgbClr>
              </a:gs>
              <a:gs pos="100000">
                <a:srgbClr val="53A4DC">
                  <a:tint val="23500"/>
                  <a:satMod val="160000"/>
                </a:srgbClr>
              </a:gs>
            </a:gsLst>
            <a:lin ang="0" scaled="1"/>
            <a:tileRect/>
          </a:gradFill>
          <a:ln w="9525">
            <a:noFill/>
            <a:miter lim="800000"/>
            <a:headEnd/>
            <a:tailEnd/>
          </a:ln>
        </p:spPr>
        <p:txBody>
          <a:bodyPr wrap="square">
            <a:spAutoFit/>
          </a:bodyPr>
          <a:lstStyle/>
          <a:p>
            <a:pPr eaLnBrk="1" hangingPunct="1">
              <a:spcBef>
                <a:spcPct val="50000"/>
              </a:spcBef>
              <a:defRPr/>
            </a:pPr>
            <a:r>
              <a:rPr lang="en-US" sz="2800" b="1" dirty="0" smtClean="0">
                <a:latin typeface="Times New Roman" panose="02020603050405020304" pitchFamily="18" charset="0"/>
                <a:cs typeface="Times New Roman" panose="02020603050405020304" pitchFamily="18" charset="0"/>
              </a:rPr>
              <a:t>MIT </a:t>
            </a:r>
            <a:r>
              <a:rPr lang="en-US" sz="2800" b="1" dirty="0">
                <a:latin typeface="Times New Roman" panose="02020603050405020304" pitchFamily="18" charset="0"/>
                <a:cs typeface="Times New Roman" panose="02020603050405020304" pitchFamily="18" charset="0"/>
              </a:rPr>
              <a:t>forward solver </a:t>
            </a:r>
            <a:endParaRPr lang="en-CA" sz="2800" b="1" dirty="0">
              <a:solidFill>
                <a:srgbClr val="FF0000"/>
              </a:solidFill>
              <a:latin typeface="Times New Roman" panose="02020603050405020304" pitchFamily="18" charset="0"/>
              <a:cs typeface="Times New Roman" panose="02020603050405020304" pitchFamily="18" charset="0"/>
            </a:endParaRPr>
          </a:p>
        </p:txBody>
      </p:sp>
      <p:pic>
        <p:nvPicPr>
          <p:cNvPr id="18438" name="Picture 4" descr="untitled1.TIF">
            <a:extLst>
              <a:ext uri="{FF2B5EF4-FFF2-40B4-BE49-F238E27FC236}">
                <a16:creationId xmlns="" xmlns:a16="http://schemas.microsoft.com/office/drawing/2014/main" id="{68C39E37-BA4B-4644-ACDF-6761C971474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52384" y="1099095"/>
            <a:ext cx="2639616"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lide Number Placeholder 9"/>
          <p:cNvSpPr>
            <a:spLocks noGrp="1"/>
          </p:cNvSpPr>
          <p:nvPr>
            <p:ph type="sldNum" sz="quarter" idx="12"/>
          </p:nvPr>
        </p:nvSpPr>
        <p:spPr/>
        <p:txBody>
          <a:bodyPr/>
          <a:lstStyle/>
          <a:p>
            <a:pPr>
              <a:defRPr/>
            </a:pPr>
            <a:fld id="{781F5502-B62B-4640-A1AA-059EBDCB9D29}" type="slidenum">
              <a:rPr lang="en-US" altLang="en-US" smtClean="0"/>
              <a:pPr>
                <a:defRPr/>
              </a:pPr>
              <a:t>11</a:t>
            </a:fld>
            <a:r>
              <a:rPr lang="en-US" altLang="en-US" smtClean="0"/>
              <a:t>/19</a:t>
            </a:r>
            <a:endParaRPr lang="en-US" altLang="en-US" dirty="0"/>
          </a:p>
        </p:txBody>
      </p:sp>
      <p:sp>
        <p:nvSpPr>
          <p:cNvPr id="2" name="Rectangle 1"/>
          <p:cNvSpPr/>
          <p:nvPr/>
        </p:nvSpPr>
        <p:spPr>
          <a:xfrm>
            <a:off x="278582" y="1663808"/>
            <a:ext cx="9129786" cy="954107"/>
          </a:xfrm>
          <a:prstGeom prst="rect">
            <a:avLst/>
          </a:prstGeom>
        </p:spPr>
        <p:txBody>
          <a:bodyPr wrap="square">
            <a:spAutoFit/>
          </a:bodyPr>
          <a:lstStyle/>
          <a:p>
            <a:pPr marL="342900" indent="-342900" algn="just" eaLnBrk="1" hangingPunct="1">
              <a:buClr>
                <a:srgbClr val="2F8ECE"/>
              </a:buClr>
              <a:buFont typeface="Wingdings 3" panose="05040102010807070707" pitchFamily="18" charset="2"/>
              <a:buChar char="}"/>
            </a:pPr>
            <a:r>
              <a:rPr lang="en-US" altLang="en-US" sz="2800" dirty="0">
                <a:latin typeface="Times New Roman" panose="02020603050405020304" pitchFamily="18" charset="0"/>
                <a:cs typeface="Times New Roman" panose="02020603050405020304" pitchFamily="18" charset="0"/>
              </a:rPr>
              <a:t>In such applications, it may be superior to use </a:t>
            </a:r>
            <a:r>
              <a:rPr lang="en-US" altLang="en-US" sz="2800" dirty="0" smtClean="0">
                <a:latin typeface="Times New Roman" panose="02020603050405020304" pitchFamily="18" charset="0"/>
                <a:cs typeface="Times New Roman" panose="02020603050405020304" pitchFamily="18" charset="0"/>
              </a:rPr>
              <a:t>mesh-less </a:t>
            </a:r>
            <a:r>
              <a:rPr lang="en-US" altLang="en-US" sz="2800" dirty="0">
                <a:latin typeface="Times New Roman" panose="02020603050405020304" pitchFamily="18" charset="0"/>
                <a:cs typeface="Times New Roman" panose="02020603050405020304" pitchFamily="18" charset="0"/>
              </a:rPr>
              <a:t>methods like element free Galerkin (EFG) method.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Content Placeholder 1">
            <a:extLst>
              <a:ext uri="{FF2B5EF4-FFF2-40B4-BE49-F238E27FC236}">
                <a16:creationId xmlns="" xmlns:a16="http://schemas.microsoft.com/office/drawing/2014/main" id="{43C886F9-439A-4A46-8B17-DD8C16C77DBF}"/>
              </a:ext>
            </a:extLst>
          </p:cNvPr>
          <p:cNvSpPr>
            <a:spLocks noGrp="1"/>
          </p:cNvSpPr>
          <p:nvPr>
            <p:ph idx="1"/>
          </p:nvPr>
        </p:nvSpPr>
        <p:spPr>
          <a:xfrm>
            <a:off x="839416" y="1196752"/>
            <a:ext cx="10919885" cy="3056193"/>
          </a:xfrm>
        </p:spPr>
        <p:txBody>
          <a:bodyPr/>
          <a:lstStyle/>
          <a:p>
            <a:pPr algn="just"/>
            <a:r>
              <a:rPr lang="en-US" altLang="en-US" sz="2600" dirty="0">
                <a:latin typeface="Times New Roman" panose="02020603050405020304" pitchFamily="18" charset="0"/>
                <a:cs typeface="Times New Roman" panose="02020603050405020304" pitchFamily="18" charset="0"/>
              </a:rPr>
              <a:t>EFG method is computationally </a:t>
            </a:r>
            <a:r>
              <a:rPr lang="en-US" altLang="en-US" sz="2600" dirty="0" smtClean="0">
                <a:latin typeface="Times New Roman" panose="02020603050405020304" pitchFamily="18" charset="0"/>
                <a:cs typeface="Times New Roman" panose="02020603050405020304" pitchFamily="18" charset="0"/>
              </a:rPr>
              <a:t>expensive!</a:t>
            </a:r>
            <a:endParaRPr lang="en-US" altLang="en-US" sz="2600" dirty="0">
              <a:latin typeface="Times New Roman" panose="02020603050405020304" pitchFamily="18" charset="0"/>
              <a:cs typeface="Times New Roman" panose="02020603050405020304" pitchFamily="18" charset="0"/>
            </a:endParaRPr>
          </a:p>
          <a:p>
            <a:endParaRPr lang="en-US" altLang="en-US" sz="2400" dirty="0">
              <a:latin typeface="Times New Roman" panose="02020603050405020304" pitchFamily="18" charset="0"/>
              <a:cs typeface="Times New Roman" panose="02020603050405020304" pitchFamily="18" charset="0"/>
            </a:endParaRPr>
          </a:p>
          <a:p>
            <a:pPr algn="just"/>
            <a:r>
              <a:rPr lang="en-US" altLang="en-US" sz="2600" dirty="0" smtClean="0">
                <a:latin typeface="Times New Roman" panose="02020603050405020304" pitchFamily="18" charset="0"/>
                <a:cs typeface="Times New Roman" panose="02020603050405020304" pitchFamily="18" charset="0"/>
              </a:rPr>
              <a:t>Imposing the essential </a:t>
            </a:r>
            <a:r>
              <a:rPr lang="en-US" altLang="en-US" sz="2600" dirty="0">
                <a:latin typeface="Times New Roman" panose="02020603050405020304" pitchFamily="18" charset="0"/>
                <a:cs typeface="Times New Roman" panose="02020603050405020304" pitchFamily="18" charset="0"/>
              </a:rPr>
              <a:t>boundary </a:t>
            </a:r>
            <a:r>
              <a:rPr lang="en-US" altLang="en-US" sz="2600" dirty="0" smtClean="0">
                <a:latin typeface="Times New Roman" panose="02020603050405020304" pitchFamily="18" charset="0"/>
                <a:cs typeface="Times New Roman" panose="02020603050405020304" pitchFamily="18" charset="0"/>
              </a:rPr>
              <a:t>condition </a:t>
            </a:r>
            <a:r>
              <a:rPr lang="en-US" altLang="en-US" sz="2600" dirty="0">
                <a:latin typeface="Times New Roman" panose="02020603050405020304" pitchFamily="18" charset="0"/>
                <a:cs typeface="Times New Roman" panose="02020603050405020304" pitchFamily="18" charset="0"/>
              </a:rPr>
              <a:t>in the EFG method is </a:t>
            </a:r>
            <a:r>
              <a:rPr lang="en-US" altLang="en-US" sz="2600" dirty="0" smtClean="0">
                <a:latin typeface="Times New Roman" panose="02020603050405020304" pitchFamily="18" charset="0"/>
                <a:cs typeface="Times New Roman" panose="02020603050405020304" pitchFamily="18" charset="0"/>
              </a:rPr>
              <a:t>difficult!</a:t>
            </a:r>
            <a:endParaRPr lang="en-US" altLang="en-US" sz="2600" dirty="0">
              <a:latin typeface="Times New Roman" panose="02020603050405020304" pitchFamily="18" charset="0"/>
              <a:cs typeface="Times New Roman" panose="02020603050405020304" pitchFamily="18" charset="0"/>
            </a:endParaRPr>
          </a:p>
          <a:p>
            <a:endParaRPr lang="en-US" altLang="en-US" sz="2400" dirty="0">
              <a:latin typeface="Times New Roman" panose="02020603050405020304" pitchFamily="18" charset="0"/>
              <a:cs typeface="Times New Roman" panose="02020603050405020304" pitchFamily="18" charset="0"/>
            </a:endParaRPr>
          </a:p>
          <a:p>
            <a:pPr algn="just"/>
            <a:r>
              <a:rPr lang="en-US" altLang="en-US" sz="2600" dirty="0">
                <a:latin typeface="Times New Roman" panose="02020603050405020304" pitchFamily="18" charset="0"/>
                <a:cs typeface="Times New Roman" panose="02020603050405020304" pitchFamily="18" charset="0"/>
              </a:rPr>
              <a:t>FE </a:t>
            </a:r>
            <a:r>
              <a:rPr lang="en-US" altLang="en-US" sz="2600" dirty="0" smtClean="0">
                <a:latin typeface="Times New Roman" panose="02020603050405020304" pitchFamily="18" charset="0"/>
                <a:cs typeface="Times New Roman" panose="02020603050405020304" pitchFamily="18" charset="0"/>
              </a:rPr>
              <a:t>method can </a:t>
            </a:r>
            <a:r>
              <a:rPr lang="en-US" altLang="en-US" sz="2600" dirty="0">
                <a:latin typeface="Times New Roman" panose="02020603050405020304" pitchFamily="18" charset="0"/>
                <a:cs typeface="Times New Roman" panose="02020603050405020304" pitchFamily="18" charset="0"/>
              </a:rPr>
              <a:t>be more efficient </a:t>
            </a:r>
            <a:r>
              <a:rPr lang="en-US" altLang="en-US" sz="2600" dirty="0" smtClean="0">
                <a:latin typeface="Times New Roman" panose="02020603050405020304" pitchFamily="18" charset="0"/>
                <a:cs typeface="Times New Roman" panose="02020603050405020304" pitchFamily="18" charset="0"/>
              </a:rPr>
              <a:t>because </a:t>
            </a:r>
            <a:r>
              <a:rPr lang="en-US" altLang="en-US" sz="2600" dirty="0">
                <a:latin typeface="Times New Roman" panose="02020603050405020304" pitchFamily="18" charset="0"/>
                <a:cs typeface="Times New Roman" panose="02020603050405020304" pitchFamily="18" charset="0"/>
              </a:rPr>
              <a:t>of its effective treatment of boundary conditions and the direct way for assembling the stiffness </a:t>
            </a:r>
            <a:r>
              <a:rPr lang="en-US" altLang="en-US" sz="2600" dirty="0" smtClean="0">
                <a:latin typeface="Times New Roman" panose="02020603050405020304" pitchFamily="18" charset="0"/>
                <a:cs typeface="Times New Roman" panose="02020603050405020304" pitchFamily="18" charset="0"/>
              </a:rPr>
              <a:t>matrix.</a:t>
            </a:r>
            <a:endParaRPr lang="en-US" altLang="en-US" sz="2600" dirty="0">
              <a:latin typeface="Times New Roman" panose="02020603050405020304" pitchFamily="18" charset="0"/>
              <a:cs typeface="Times New Roman" panose="02020603050405020304" pitchFamily="18" charset="0"/>
            </a:endParaRPr>
          </a:p>
        </p:txBody>
      </p:sp>
      <p:sp>
        <p:nvSpPr>
          <p:cNvPr id="5" name="Text Box 2">
            <a:extLst>
              <a:ext uri="{FF2B5EF4-FFF2-40B4-BE49-F238E27FC236}">
                <a16:creationId xmlns="" xmlns:a16="http://schemas.microsoft.com/office/drawing/2014/main" id="{630EC99B-9099-4D62-AD93-510E53C4CC9D}"/>
              </a:ext>
            </a:extLst>
          </p:cNvPr>
          <p:cNvSpPr txBox="1">
            <a:spLocks noChangeArrowheads="1"/>
          </p:cNvSpPr>
          <p:nvPr/>
        </p:nvSpPr>
        <p:spPr bwMode="auto">
          <a:xfrm>
            <a:off x="1952648" y="4614862"/>
            <a:ext cx="7272808" cy="501650"/>
          </a:xfrm>
          <a:prstGeom prst="rect">
            <a:avLst/>
          </a:prstGeom>
          <a:solidFill>
            <a:schemeClr val="accent1">
              <a:lumMod val="40000"/>
              <a:lumOff val="60000"/>
            </a:schemeClr>
          </a:solidFill>
          <a:ln w="9525">
            <a:noFill/>
            <a:miter lim="800000"/>
            <a:headEnd/>
            <a:tailEnd/>
          </a:ln>
        </p:spPr>
        <p:txBody>
          <a:bodyPr/>
          <a:lstStyle/>
          <a:p>
            <a:pPr algn="ctr" eaLnBrk="1" hangingPunct="1">
              <a:defRPr/>
            </a:pPr>
            <a:r>
              <a:rPr lang="en-US" sz="2600" dirty="0">
                <a:latin typeface="Times New Roman" panose="02020603050405020304" pitchFamily="18" charset="0"/>
                <a:cs typeface="Times New Roman" panose="02020603050405020304" pitchFamily="18" charset="0"/>
              </a:rPr>
              <a:t>A combination of </a:t>
            </a:r>
            <a:r>
              <a:rPr lang="en-US" sz="2600" dirty="0" smtClean="0">
                <a:latin typeface="Times New Roman" panose="02020603050405020304" pitchFamily="18" charset="0"/>
                <a:cs typeface="Times New Roman" panose="02020603050405020304" pitchFamily="18" charset="0"/>
              </a:rPr>
              <a:t>EFG the </a:t>
            </a:r>
            <a:r>
              <a:rPr lang="en-US" sz="2600" dirty="0">
                <a:latin typeface="Times New Roman" panose="02020603050405020304" pitchFamily="18" charset="0"/>
                <a:cs typeface="Times New Roman" panose="02020603050405020304" pitchFamily="18" charset="0"/>
              </a:rPr>
              <a:t>FE </a:t>
            </a:r>
            <a:r>
              <a:rPr lang="en-US" sz="2600" dirty="0" smtClean="0">
                <a:latin typeface="Times New Roman" panose="02020603050405020304" pitchFamily="18" charset="0"/>
                <a:cs typeface="Times New Roman" panose="02020603050405020304" pitchFamily="18" charset="0"/>
              </a:rPr>
              <a:t>methods </a:t>
            </a:r>
            <a:r>
              <a:rPr lang="en-US" sz="2600" dirty="0">
                <a:latin typeface="Times New Roman" panose="02020603050405020304" pitchFamily="18" charset="0"/>
                <a:cs typeface="Times New Roman" panose="02020603050405020304" pitchFamily="18" charset="0"/>
              </a:rPr>
              <a:t>is </a:t>
            </a:r>
            <a:r>
              <a:rPr lang="en-US" sz="2600" dirty="0" smtClean="0">
                <a:latin typeface="Times New Roman" panose="02020603050405020304" pitchFamily="18" charset="0"/>
                <a:cs typeface="Times New Roman" panose="02020603050405020304" pitchFamily="18" charset="0"/>
              </a:rPr>
              <a:t>preferred.</a:t>
            </a:r>
            <a:endParaRPr lang="en-US" sz="2600" dirty="0">
              <a:latin typeface="Times New Roman" panose="02020603050405020304" pitchFamily="18" charset="0"/>
              <a:cs typeface="Times New Roman" panose="02020603050405020304" pitchFamily="18" charset="0"/>
            </a:endParaRPr>
          </a:p>
        </p:txBody>
      </p:sp>
      <p:sp>
        <p:nvSpPr>
          <p:cNvPr id="6" name="Down Arrow 5">
            <a:extLst>
              <a:ext uri="{FF2B5EF4-FFF2-40B4-BE49-F238E27FC236}">
                <a16:creationId xmlns="" xmlns:a16="http://schemas.microsoft.com/office/drawing/2014/main" id="{0E26DD1C-2AF0-4ABF-B886-82681287FFBF}"/>
              </a:ext>
            </a:extLst>
          </p:cNvPr>
          <p:cNvSpPr/>
          <p:nvPr/>
        </p:nvSpPr>
        <p:spPr>
          <a:xfrm>
            <a:off x="5303912" y="3843287"/>
            <a:ext cx="570285" cy="665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9" name="Rectangle 4">
            <a:extLst>
              <a:ext uri="{FF2B5EF4-FFF2-40B4-BE49-F238E27FC236}">
                <a16:creationId xmlns="" xmlns:a16="http://schemas.microsoft.com/office/drawing/2014/main" id="{FF173F90-06BD-49FF-93AF-F78410D19400}"/>
              </a:ext>
            </a:extLst>
          </p:cNvPr>
          <p:cNvSpPr>
            <a:spLocks noChangeArrowheads="1"/>
          </p:cNvSpPr>
          <p:nvPr/>
        </p:nvSpPr>
        <p:spPr bwMode="auto">
          <a:xfrm>
            <a:off x="0" y="525277"/>
            <a:ext cx="12192000" cy="461665"/>
          </a:xfrm>
          <a:prstGeom prst="rect">
            <a:avLst/>
          </a:prstGeom>
          <a:gradFill flip="none" rotWithShape="1">
            <a:gsLst>
              <a:gs pos="0">
                <a:srgbClr val="45A26B">
                  <a:tint val="66000"/>
                  <a:satMod val="160000"/>
                </a:srgbClr>
              </a:gs>
              <a:gs pos="50000">
                <a:srgbClr val="45A26B">
                  <a:tint val="44500"/>
                  <a:satMod val="160000"/>
                </a:srgbClr>
              </a:gs>
              <a:gs pos="100000">
                <a:srgbClr val="45A26B">
                  <a:tint val="23500"/>
                  <a:satMod val="160000"/>
                </a:srgbClr>
              </a:gs>
            </a:gsLst>
            <a:lin ang="0" scaled="1"/>
            <a:tileRect/>
          </a:gradFill>
          <a:ln w="9525">
            <a:noFill/>
            <a:miter lim="800000"/>
            <a:headEnd/>
            <a:tailEnd/>
          </a:ln>
        </p:spPr>
        <p:txBody>
          <a:bodyPr wrap="square">
            <a:spAutoFit/>
          </a:bodyPr>
          <a:lstStyle/>
          <a:p>
            <a:pPr eaLnBrk="1" hangingPunct="1">
              <a:spcBef>
                <a:spcPct val="50000"/>
              </a:spcBef>
              <a:defRPr/>
            </a:pPr>
            <a:r>
              <a:rPr lang="en-US" sz="2400" b="1" dirty="0">
                <a:solidFill>
                  <a:srgbClr val="C00000"/>
                </a:solidFill>
                <a:latin typeface="Times New Roman" panose="02020603050405020304" pitchFamily="18" charset="0"/>
                <a:cs typeface="Times New Roman" panose="02020603050405020304" pitchFamily="18" charset="0"/>
              </a:rPr>
              <a:t>Challenges in EFG method</a:t>
            </a:r>
            <a:endParaRPr lang="en-CA" sz="2400" b="1" dirty="0">
              <a:solidFill>
                <a:srgbClr val="C00000"/>
              </a:solidFill>
              <a:latin typeface="Times New Roman" panose="02020603050405020304" pitchFamily="18" charset="0"/>
              <a:cs typeface="Times New Roman" panose="02020603050405020304" pitchFamily="18" charset="0"/>
            </a:endParaRPr>
          </a:p>
        </p:txBody>
      </p:sp>
      <p:sp>
        <p:nvSpPr>
          <p:cNvPr id="10" name="Rectangle 4">
            <a:extLst>
              <a:ext uri="{FF2B5EF4-FFF2-40B4-BE49-F238E27FC236}">
                <a16:creationId xmlns="" xmlns:a16="http://schemas.microsoft.com/office/drawing/2014/main" id="{5A09AFB3-0944-46EF-BD24-2FB7C44F66BA}"/>
              </a:ext>
            </a:extLst>
          </p:cNvPr>
          <p:cNvSpPr>
            <a:spLocks noChangeArrowheads="1"/>
          </p:cNvSpPr>
          <p:nvPr/>
        </p:nvSpPr>
        <p:spPr bwMode="auto">
          <a:xfrm>
            <a:off x="0" y="1402"/>
            <a:ext cx="12192000" cy="523875"/>
          </a:xfrm>
          <a:prstGeom prst="rect">
            <a:avLst/>
          </a:prstGeom>
          <a:gradFill flip="none" rotWithShape="1">
            <a:gsLst>
              <a:gs pos="0">
                <a:srgbClr val="53A4DC">
                  <a:tint val="66000"/>
                  <a:satMod val="160000"/>
                </a:srgbClr>
              </a:gs>
              <a:gs pos="50000">
                <a:srgbClr val="53A4DC">
                  <a:tint val="44500"/>
                  <a:satMod val="160000"/>
                </a:srgbClr>
              </a:gs>
              <a:gs pos="100000">
                <a:srgbClr val="53A4DC">
                  <a:tint val="23500"/>
                  <a:satMod val="160000"/>
                </a:srgbClr>
              </a:gs>
            </a:gsLst>
            <a:lin ang="0" scaled="1"/>
            <a:tileRect/>
          </a:gradFill>
          <a:ln w="9525">
            <a:noFill/>
            <a:miter lim="800000"/>
            <a:headEnd/>
            <a:tailEnd/>
          </a:ln>
        </p:spPr>
        <p:txBody>
          <a:bodyPr wrap="square">
            <a:spAutoFit/>
          </a:bodyPr>
          <a:lstStyle/>
          <a:p>
            <a:pPr eaLnBrk="1" hangingPunct="1">
              <a:spcBef>
                <a:spcPct val="50000"/>
              </a:spcBef>
              <a:defRPr/>
            </a:pPr>
            <a:r>
              <a:rPr lang="en-US" sz="2800" b="1" dirty="0" smtClean="0">
                <a:latin typeface="Times New Roman" panose="02020603050405020304" pitchFamily="18" charset="0"/>
                <a:cs typeface="Times New Roman" panose="02020603050405020304" pitchFamily="18" charset="0"/>
              </a:rPr>
              <a:t>MIT </a:t>
            </a:r>
            <a:r>
              <a:rPr lang="en-US" sz="2800" b="1" dirty="0">
                <a:latin typeface="Times New Roman" panose="02020603050405020304" pitchFamily="18" charset="0"/>
                <a:cs typeface="Times New Roman" panose="02020603050405020304" pitchFamily="18" charset="0"/>
              </a:rPr>
              <a:t>forward solver </a:t>
            </a:r>
            <a:endParaRPr lang="en-CA" sz="2800" b="1" dirty="0">
              <a:solidFill>
                <a:srgbClr val="FF0000"/>
              </a:solidFill>
              <a:latin typeface="Times New Roman" panose="02020603050405020304" pitchFamily="18" charset="0"/>
              <a:cs typeface="Times New Roman" panose="02020603050405020304" pitchFamily="18" charset="0"/>
            </a:endParaRPr>
          </a:p>
        </p:txBody>
      </p:sp>
      <p:sp>
        <p:nvSpPr>
          <p:cNvPr id="12" name="Down Arrow 11">
            <a:extLst>
              <a:ext uri="{FF2B5EF4-FFF2-40B4-BE49-F238E27FC236}">
                <a16:creationId xmlns="" xmlns:a16="http://schemas.microsoft.com/office/drawing/2014/main" id="{0E26DD1C-2AF0-4ABF-B886-82681287FFBF}"/>
              </a:ext>
            </a:extLst>
          </p:cNvPr>
          <p:cNvSpPr/>
          <p:nvPr/>
        </p:nvSpPr>
        <p:spPr>
          <a:xfrm>
            <a:off x="5303911" y="5222254"/>
            <a:ext cx="570285" cy="665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3" name="Text Box 2">
            <a:extLst>
              <a:ext uri="{FF2B5EF4-FFF2-40B4-BE49-F238E27FC236}">
                <a16:creationId xmlns="" xmlns:a16="http://schemas.microsoft.com/office/drawing/2014/main" id="{630EC99B-9099-4D62-AD93-510E53C4CC9D}"/>
              </a:ext>
            </a:extLst>
          </p:cNvPr>
          <p:cNvSpPr txBox="1">
            <a:spLocks noChangeArrowheads="1"/>
          </p:cNvSpPr>
          <p:nvPr/>
        </p:nvSpPr>
        <p:spPr bwMode="auto">
          <a:xfrm>
            <a:off x="4004876" y="5993829"/>
            <a:ext cx="3168353" cy="501650"/>
          </a:xfrm>
          <a:prstGeom prst="rect">
            <a:avLst/>
          </a:prstGeom>
          <a:solidFill>
            <a:schemeClr val="accent1">
              <a:lumMod val="40000"/>
              <a:lumOff val="60000"/>
            </a:schemeClr>
          </a:solidFill>
          <a:ln w="9525">
            <a:noFill/>
            <a:miter lim="800000"/>
            <a:headEnd/>
            <a:tailEnd/>
          </a:ln>
        </p:spPr>
        <p:txBody>
          <a:bodyPr/>
          <a:lstStyle/>
          <a:p>
            <a:pPr algn="ctr" eaLnBrk="1" hangingPunct="1">
              <a:spcBef>
                <a:spcPct val="50000"/>
              </a:spcBef>
              <a:defRPr/>
            </a:pPr>
            <a:r>
              <a:rPr lang="en-US" sz="2400" dirty="0">
                <a:latin typeface="Times New Roman" panose="02020603050405020304" pitchFamily="18" charset="0"/>
                <a:cs typeface="Times New Roman" panose="02020603050405020304" pitchFamily="18" charset="0"/>
              </a:rPr>
              <a:t>Hybrid FE-EFG method </a:t>
            </a:r>
            <a:endParaRPr lang="en-CA" sz="2400" b="1"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pPr>
              <a:defRPr/>
            </a:pPr>
            <a:fld id="{781F5502-B62B-4640-A1AA-059EBDCB9D29}" type="slidenum">
              <a:rPr lang="en-US" altLang="en-US" smtClean="0"/>
              <a:pPr>
                <a:defRPr/>
              </a:pPr>
              <a:t>12</a:t>
            </a:fld>
            <a:r>
              <a:rPr lang="en-US" altLang="en-US" smtClean="0"/>
              <a:t>/19</a:t>
            </a:r>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uiExpand="1" build="p"/>
      <p:bldP spid="5" grpId="0" animBg="1"/>
      <p:bldP spid="6" grpId="0" animBg="1"/>
      <p:bldP spid="12"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10">
            <a:extLst>
              <a:ext uri="{FF2B5EF4-FFF2-40B4-BE49-F238E27FC236}">
                <a16:creationId xmlns="" xmlns:a16="http://schemas.microsoft.com/office/drawing/2014/main" id="{A3AB6F15-23AA-48F9-ACEB-5BC5E8425319}"/>
              </a:ext>
            </a:extLst>
          </p:cNvPr>
          <p:cNvSpPr>
            <a:spLocks noChangeArrowheads="1"/>
          </p:cNvSpPr>
          <p:nvPr/>
        </p:nvSpPr>
        <p:spPr bwMode="auto">
          <a:xfrm>
            <a:off x="1524002"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a:p>
        </p:txBody>
      </p:sp>
      <mc:AlternateContent xmlns:mc="http://schemas.openxmlformats.org/markup-compatibility/2006">
        <mc:Choice xmlns:a14="http://schemas.microsoft.com/office/drawing/2010/main" Requires="a14">
          <p:sp>
            <p:nvSpPr>
              <p:cNvPr id="14" name="TextBox 13">
                <a:extLst>
                  <a:ext uri="{FF2B5EF4-FFF2-40B4-BE49-F238E27FC236}">
                    <a16:creationId xmlns="" xmlns:a16="http://schemas.microsoft.com/office/drawing/2014/main" id="{5DC0A04C-E662-4B6B-B9E8-D6A58A610D91}"/>
                  </a:ext>
                </a:extLst>
              </p:cNvPr>
              <p:cNvSpPr txBox="1"/>
              <p:nvPr/>
            </p:nvSpPr>
            <p:spPr>
              <a:xfrm>
                <a:off x="1234388" y="5260968"/>
                <a:ext cx="4638674" cy="7748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000" i="1" smtClean="0">
                              <a:solidFill>
                                <a:srgbClr val="836967"/>
                              </a:solidFill>
                              <a:latin typeface="Cambria Math" panose="02040503050406030204" pitchFamily="18" charset="0"/>
                            </a:rPr>
                          </m:ctrlPr>
                        </m:sSupPr>
                        <m:e>
                          <m:r>
                            <a:rPr lang="en-US" sz="2000" i="1">
                              <a:latin typeface="Cambria Math" panose="02040503050406030204" pitchFamily="18" charset="0"/>
                            </a:rPr>
                            <m:t>𝐴</m:t>
                          </m:r>
                        </m:e>
                        <m:sup>
                          <m:r>
                            <m:rPr>
                              <m:sty m:val="p"/>
                            </m:rPr>
                            <a:rPr lang="en-US" sz="2000" i="0">
                              <a:latin typeface="Cambria Math" panose="02040503050406030204" pitchFamily="18" charset="0"/>
                            </a:rPr>
                            <m:t>FE</m:t>
                          </m:r>
                        </m:sup>
                      </m:sSup>
                      <m:d>
                        <m:dPr>
                          <m:ctrlPr>
                            <a:rPr lang="en-US" sz="2000" i="1">
                              <a:solidFill>
                                <a:srgbClr val="836967"/>
                              </a:solidFill>
                              <a:latin typeface="Cambria Math" panose="02040503050406030204" pitchFamily="18" charset="0"/>
                            </a:rPr>
                          </m:ctrlPr>
                        </m:dPr>
                        <m:e>
                          <m:r>
                            <a:rPr lang="en-US" sz="2000" b="1" i="0">
                              <a:latin typeface="Cambria Math" panose="02040503050406030204" pitchFamily="18" charset="0"/>
                            </a:rPr>
                            <m:t>𝐱</m:t>
                          </m:r>
                        </m:e>
                      </m:d>
                      <m:r>
                        <a:rPr lang="en-US" sz="2000" b="0" i="0">
                          <a:latin typeface="Cambria Math" panose="02040503050406030204" pitchFamily="18" charset="0"/>
                        </a:rPr>
                        <m:t>=</m:t>
                      </m:r>
                      <m:nary>
                        <m:naryPr>
                          <m:chr m:val="∑"/>
                          <m:limLoc m:val="subSup"/>
                          <m:ctrlPr>
                            <a:rPr lang="en-US" sz="2000" b="0" i="1">
                              <a:latin typeface="Cambria Math" panose="02040503050406030204" pitchFamily="18" charset="0"/>
                            </a:rPr>
                          </m:ctrlPr>
                        </m:naryPr>
                        <m:sub>
                          <m:r>
                            <a:rPr lang="en-US" sz="2000" b="0" i="1">
                              <a:latin typeface="Cambria Math" panose="02040503050406030204" pitchFamily="18" charset="0"/>
                            </a:rPr>
                            <m:t>𝑖</m:t>
                          </m:r>
                          <m:r>
                            <a:rPr lang="en-US" sz="2000" b="0" i="0">
                              <a:latin typeface="Cambria Math" panose="02040503050406030204" pitchFamily="18" charset="0"/>
                            </a:rPr>
                            <m:t>=</m:t>
                          </m:r>
                          <m:r>
                            <a:rPr lang="en-US" sz="2000" b="0" i="0">
                              <a:latin typeface="Cambria Math" panose="02040503050406030204" pitchFamily="18" charset="0"/>
                            </a:rPr>
                            <m:t>1</m:t>
                          </m:r>
                        </m:sub>
                        <m:sup>
                          <m:sSup>
                            <m:sSupPr>
                              <m:ctrlPr>
                                <a:rPr lang="en-US" sz="2000" b="0" i="1">
                                  <a:solidFill>
                                    <a:srgbClr val="836967"/>
                                  </a:solidFill>
                                  <a:latin typeface="Cambria Math" panose="02040503050406030204" pitchFamily="18" charset="0"/>
                                </a:rPr>
                              </m:ctrlPr>
                            </m:sSupPr>
                            <m:e>
                              <m:r>
                                <a:rPr lang="en-US" sz="2000" b="0" i="1">
                                  <a:latin typeface="Cambria Math" panose="02040503050406030204" pitchFamily="18" charset="0"/>
                                </a:rPr>
                                <m:t>𝑁</m:t>
                              </m:r>
                            </m:e>
                            <m:sup>
                              <m:r>
                                <m:rPr>
                                  <m:sty m:val="p"/>
                                </m:rPr>
                                <a:rPr lang="en-US" sz="2000" b="0" i="0">
                                  <a:latin typeface="Cambria Math" panose="02040503050406030204" pitchFamily="18" charset="0"/>
                                </a:rPr>
                                <m:t>FE</m:t>
                              </m:r>
                            </m:sup>
                          </m:sSup>
                        </m:sup>
                        <m:e>
                          <m:sSubSup>
                            <m:sSubSupPr>
                              <m:ctrlPr>
                                <a:rPr lang="en-US" sz="2000" b="0" i="1">
                                  <a:solidFill>
                                    <a:srgbClr val="836967"/>
                                  </a:solidFill>
                                  <a:latin typeface="Cambria Math" panose="02040503050406030204" pitchFamily="18" charset="0"/>
                                </a:rPr>
                              </m:ctrlPr>
                            </m:sSubSupPr>
                            <m:e>
                              <m:r>
                                <a:rPr lang="en-US" sz="2000" b="0" i="1">
                                  <a:latin typeface="Cambria Math" panose="02040503050406030204" pitchFamily="18" charset="0"/>
                                </a:rPr>
                                <m:t>𝜙</m:t>
                              </m:r>
                            </m:e>
                            <m:sub>
                              <m:r>
                                <a:rPr lang="en-US" sz="2000" b="0" i="1">
                                  <a:latin typeface="Cambria Math" panose="02040503050406030204" pitchFamily="18" charset="0"/>
                                </a:rPr>
                                <m:t>𝑖</m:t>
                              </m:r>
                            </m:sub>
                            <m:sup>
                              <m:r>
                                <m:rPr>
                                  <m:sty m:val="p"/>
                                </m:rPr>
                                <a:rPr lang="en-US" sz="2000" b="0" i="0">
                                  <a:latin typeface="Cambria Math" panose="02040503050406030204" pitchFamily="18" charset="0"/>
                                </a:rPr>
                                <m:t>FE</m:t>
                              </m:r>
                            </m:sup>
                          </m:sSubSup>
                          <m:d>
                            <m:dPr>
                              <m:ctrlPr>
                                <a:rPr lang="en-US" sz="2000" b="0" i="1">
                                  <a:solidFill>
                                    <a:srgbClr val="836967"/>
                                  </a:solidFill>
                                  <a:latin typeface="Cambria Math" panose="02040503050406030204" pitchFamily="18" charset="0"/>
                                </a:rPr>
                              </m:ctrlPr>
                            </m:dPr>
                            <m:e>
                              <m:r>
                                <a:rPr lang="en-US" sz="2000" b="1" i="0">
                                  <a:latin typeface="Cambria Math" panose="02040503050406030204" pitchFamily="18" charset="0"/>
                                </a:rPr>
                                <m:t>𝐱</m:t>
                              </m:r>
                            </m:e>
                          </m:d>
                          <m:sSubSup>
                            <m:sSubSupPr>
                              <m:ctrlPr>
                                <a:rPr lang="en-US" sz="2000" b="0" i="1">
                                  <a:solidFill>
                                    <a:srgbClr val="836967"/>
                                  </a:solidFill>
                                  <a:latin typeface="Cambria Math" panose="02040503050406030204" pitchFamily="18" charset="0"/>
                                </a:rPr>
                              </m:ctrlPr>
                            </m:sSubSupPr>
                            <m:e>
                              <m:acc>
                                <m:accPr>
                                  <m:chr m:val="̂"/>
                                  <m:ctrlPr>
                                    <a:rPr lang="en-US" sz="2000" b="0" i="1">
                                      <a:solidFill>
                                        <a:srgbClr val="836967"/>
                                      </a:solidFill>
                                      <a:latin typeface="Cambria Math" panose="02040503050406030204" pitchFamily="18" charset="0"/>
                                    </a:rPr>
                                  </m:ctrlPr>
                                </m:accPr>
                                <m:e>
                                  <m:r>
                                    <a:rPr lang="en-US" sz="2000" b="0" i="1">
                                      <a:latin typeface="Cambria Math" panose="02040503050406030204" pitchFamily="18" charset="0"/>
                                    </a:rPr>
                                    <m:t>𝐴</m:t>
                                  </m:r>
                                </m:e>
                              </m:acc>
                            </m:e>
                            <m:sub>
                              <m:r>
                                <a:rPr lang="en-US" sz="2000" b="0" i="1">
                                  <a:latin typeface="Cambria Math" panose="02040503050406030204" pitchFamily="18" charset="0"/>
                                </a:rPr>
                                <m:t>𝑖</m:t>
                              </m:r>
                            </m:sub>
                            <m:sup>
                              <m:r>
                                <m:rPr>
                                  <m:sty m:val="p"/>
                                </m:rPr>
                                <a:rPr lang="en-US" sz="2000" b="0" i="0">
                                  <a:latin typeface="Cambria Math" panose="02040503050406030204" pitchFamily="18" charset="0"/>
                                </a:rPr>
                                <m:t>FE</m:t>
                              </m:r>
                            </m:sup>
                          </m:sSubSup>
                        </m:e>
                      </m:nary>
                      <m:r>
                        <a:rPr lang="en-US" sz="2000" b="0" i="0">
                          <a:latin typeface="Cambria Math" panose="02040503050406030204" pitchFamily="18" charset="0"/>
                        </a:rPr>
                        <m:t>     ∀ </m:t>
                      </m:r>
                      <m:r>
                        <a:rPr lang="en-US" sz="2000" b="1" i="0">
                          <a:latin typeface="Cambria Math" panose="02040503050406030204" pitchFamily="18" charset="0"/>
                        </a:rPr>
                        <m:t>𝐱</m:t>
                      </m:r>
                      <m:r>
                        <a:rPr lang="en-US" sz="2000" b="0" i="0">
                          <a:latin typeface="Cambria Math" panose="02040503050406030204" pitchFamily="18" charset="0"/>
                        </a:rPr>
                        <m:t>∈</m:t>
                      </m:r>
                      <m:sSup>
                        <m:sSupPr>
                          <m:ctrlPr>
                            <a:rPr lang="en-US" sz="2000" b="0" i="1">
                              <a:solidFill>
                                <a:srgbClr val="836967"/>
                              </a:solidFill>
                              <a:latin typeface="Cambria Math" panose="02040503050406030204" pitchFamily="18" charset="0"/>
                            </a:rPr>
                          </m:ctrlPr>
                        </m:sSupPr>
                        <m:e>
                          <m:r>
                            <m:rPr>
                              <m:sty m:val="p"/>
                            </m:rPr>
                            <a:rPr lang="en-US" sz="2000" b="0" i="0">
                              <a:latin typeface="Cambria Math" panose="02040503050406030204" pitchFamily="18" charset="0"/>
                            </a:rPr>
                            <m:t>Ω</m:t>
                          </m:r>
                        </m:e>
                        <m:sup>
                          <m:r>
                            <m:rPr>
                              <m:sty m:val="p"/>
                            </m:rPr>
                            <a:rPr lang="en-US" sz="2000" b="0" i="0">
                              <a:latin typeface="Cambria Math" panose="02040503050406030204" pitchFamily="18" charset="0"/>
                            </a:rPr>
                            <m:t>FE</m:t>
                          </m:r>
                        </m:sup>
                      </m:sSup>
                    </m:oMath>
                  </m:oMathPara>
                </a14:m>
                <a:endParaRPr lang="en-US" sz="2000" dirty="0"/>
              </a:p>
            </p:txBody>
          </p:sp>
        </mc:Choice>
        <mc:Fallback>
          <p:sp>
            <p:nvSpPr>
              <p:cNvPr id="14" name="TextBox 13">
                <a:extLst>
                  <a:ext uri="{FF2B5EF4-FFF2-40B4-BE49-F238E27FC236}">
                    <a16:creationId xmlns="" xmlns:a16="http://schemas.microsoft.com/office/drawing/2014/main" xmlns:a14="http://schemas.microsoft.com/office/drawing/2010/main" id="{5DC0A04C-E662-4B6B-B9E8-D6A58A610D91}"/>
                  </a:ext>
                </a:extLst>
              </p:cNvPr>
              <p:cNvSpPr txBox="1">
                <a:spLocks noRot="1" noChangeAspect="1" noMove="1" noResize="1" noEditPoints="1" noAdjustHandles="1" noChangeArrowheads="1" noChangeShapeType="1" noTextEdit="1"/>
              </p:cNvSpPr>
              <p:nvPr/>
            </p:nvSpPr>
            <p:spPr>
              <a:xfrm>
                <a:off x="1234388" y="5260968"/>
                <a:ext cx="4638674" cy="77489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 xmlns:a16="http://schemas.microsoft.com/office/drawing/2014/main" id="{6C74F356-7360-480A-9748-4FD6E057DD79}"/>
                  </a:ext>
                </a:extLst>
              </p:cNvPr>
              <p:cNvSpPr txBox="1"/>
              <p:nvPr/>
            </p:nvSpPr>
            <p:spPr>
              <a:xfrm>
                <a:off x="1234388" y="4241579"/>
                <a:ext cx="5234185" cy="7768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000" i="1" smtClean="0">
                              <a:solidFill>
                                <a:srgbClr val="836967"/>
                              </a:solidFill>
                              <a:latin typeface="Cambria Math" panose="02040503050406030204" pitchFamily="18" charset="0"/>
                            </a:rPr>
                          </m:ctrlPr>
                        </m:sSupPr>
                        <m:e>
                          <m:r>
                            <a:rPr lang="en-US" sz="2000" i="1">
                              <a:latin typeface="Cambria Math" panose="02040503050406030204" pitchFamily="18" charset="0"/>
                            </a:rPr>
                            <m:t>𝐴</m:t>
                          </m:r>
                        </m:e>
                        <m:sup>
                          <m:r>
                            <m:rPr>
                              <m:sty m:val="p"/>
                            </m:rPr>
                            <a:rPr lang="en-US" sz="2000" i="0">
                              <a:latin typeface="Cambria Math" panose="02040503050406030204" pitchFamily="18" charset="0"/>
                            </a:rPr>
                            <m:t>EFG</m:t>
                          </m:r>
                        </m:sup>
                      </m:sSup>
                      <m:d>
                        <m:dPr>
                          <m:ctrlPr>
                            <a:rPr lang="en-US" sz="2000" i="1">
                              <a:solidFill>
                                <a:srgbClr val="836967"/>
                              </a:solidFill>
                              <a:latin typeface="Cambria Math" panose="02040503050406030204" pitchFamily="18" charset="0"/>
                            </a:rPr>
                          </m:ctrlPr>
                        </m:dPr>
                        <m:e>
                          <m:r>
                            <a:rPr lang="en-US" sz="2000" b="1" i="0">
                              <a:latin typeface="Cambria Math" panose="02040503050406030204" pitchFamily="18" charset="0"/>
                            </a:rPr>
                            <m:t>𝐱</m:t>
                          </m:r>
                        </m:e>
                      </m:d>
                      <m:r>
                        <a:rPr lang="en-US" sz="2000" b="0" i="0">
                          <a:latin typeface="Cambria Math" panose="02040503050406030204" pitchFamily="18" charset="0"/>
                        </a:rPr>
                        <m:t>=</m:t>
                      </m:r>
                      <m:nary>
                        <m:naryPr>
                          <m:chr m:val="∑"/>
                          <m:limLoc m:val="subSup"/>
                          <m:ctrlPr>
                            <a:rPr lang="en-US" sz="2000" b="0" i="1">
                              <a:latin typeface="Cambria Math" panose="02040503050406030204" pitchFamily="18" charset="0"/>
                            </a:rPr>
                          </m:ctrlPr>
                        </m:naryPr>
                        <m:sub>
                          <m:r>
                            <a:rPr lang="en-US" sz="2000" b="0" i="1">
                              <a:latin typeface="Cambria Math" panose="02040503050406030204" pitchFamily="18" charset="0"/>
                            </a:rPr>
                            <m:t>𝑖</m:t>
                          </m:r>
                          <m:r>
                            <a:rPr lang="en-US" sz="2000" b="0" i="0">
                              <a:latin typeface="Cambria Math" panose="02040503050406030204" pitchFamily="18" charset="0"/>
                            </a:rPr>
                            <m:t>=</m:t>
                          </m:r>
                          <m:r>
                            <a:rPr lang="en-US" sz="2000" b="0" i="0">
                              <a:latin typeface="Cambria Math" panose="02040503050406030204" pitchFamily="18" charset="0"/>
                            </a:rPr>
                            <m:t>1</m:t>
                          </m:r>
                        </m:sub>
                        <m:sup>
                          <m:sSup>
                            <m:sSupPr>
                              <m:ctrlPr>
                                <a:rPr lang="en-US" sz="2000" b="0" i="1">
                                  <a:solidFill>
                                    <a:srgbClr val="836967"/>
                                  </a:solidFill>
                                  <a:latin typeface="Cambria Math" panose="02040503050406030204" pitchFamily="18" charset="0"/>
                                </a:rPr>
                              </m:ctrlPr>
                            </m:sSupPr>
                            <m:e>
                              <m:r>
                                <a:rPr lang="en-US" sz="2000" b="0" i="1">
                                  <a:latin typeface="Cambria Math" panose="02040503050406030204" pitchFamily="18" charset="0"/>
                                </a:rPr>
                                <m:t>𝑁</m:t>
                              </m:r>
                            </m:e>
                            <m:sup>
                              <m:r>
                                <m:rPr>
                                  <m:sty m:val="p"/>
                                </m:rPr>
                                <a:rPr lang="en-US" sz="2000" b="0" i="0">
                                  <a:latin typeface="Cambria Math" panose="02040503050406030204" pitchFamily="18" charset="0"/>
                                </a:rPr>
                                <m:t>EFG</m:t>
                              </m:r>
                            </m:sup>
                          </m:sSup>
                        </m:sup>
                        <m:e>
                          <m:sSubSup>
                            <m:sSubSupPr>
                              <m:ctrlPr>
                                <a:rPr lang="en-US" sz="2000" b="0" i="1">
                                  <a:solidFill>
                                    <a:srgbClr val="836967"/>
                                  </a:solidFill>
                                  <a:latin typeface="Cambria Math" panose="02040503050406030204" pitchFamily="18" charset="0"/>
                                </a:rPr>
                              </m:ctrlPr>
                            </m:sSubSupPr>
                            <m:e>
                              <m:r>
                                <a:rPr lang="en-US" sz="2000" b="0" i="1">
                                  <a:latin typeface="Cambria Math" panose="02040503050406030204" pitchFamily="18" charset="0"/>
                                </a:rPr>
                                <m:t>𝜙</m:t>
                              </m:r>
                            </m:e>
                            <m:sub>
                              <m:r>
                                <a:rPr lang="en-US" sz="2000" b="0" i="1">
                                  <a:latin typeface="Cambria Math" panose="02040503050406030204" pitchFamily="18" charset="0"/>
                                </a:rPr>
                                <m:t>𝑖</m:t>
                              </m:r>
                            </m:sub>
                            <m:sup>
                              <m:r>
                                <m:rPr>
                                  <m:sty m:val="p"/>
                                </m:rPr>
                                <a:rPr lang="en-US" sz="2000" b="0" i="0">
                                  <a:latin typeface="Cambria Math" panose="02040503050406030204" pitchFamily="18" charset="0"/>
                                </a:rPr>
                                <m:t>EFG</m:t>
                              </m:r>
                            </m:sup>
                          </m:sSubSup>
                          <m:d>
                            <m:dPr>
                              <m:ctrlPr>
                                <a:rPr lang="en-US" sz="2000" b="0" i="1">
                                  <a:solidFill>
                                    <a:srgbClr val="836967"/>
                                  </a:solidFill>
                                  <a:latin typeface="Cambria Math" panose="02040503050406030204" pitchFamily="18" charset="0"/>
                                </a:rPr>
                              </m:ctrlPr>
                            </m:dPr>
                            <m:e>
                              <m:r>
                                <a:rPr lang="en-US" sz="2000" b="1" i="0">
                                  <a:latin typeface="Cambria Math" panose="02040503050406030204" pitchFamily="18" charset="0"/>
                                </a:rPr>
                                <m:t>𝐱</m:t>
                              </m:r>
                            </m:e>
                          </m:d>
                          <m:sSubSup>
                            <m:sSubSupPr>
                              <m:ctrlPr>
                                <a:rPr lang="en-US" sz="2000" b="0" i="1">
                                  <a:solidFill>
                                    <a:srgbClr val="836967"/>
                                  </a:solidFill>
                                  <a:latin typeface="Cambria Math" panose="02040503050406030204" pitchFamily="18" charset="0"/>
                                </a:rPr>
                              </m:ctrlPr>
                            </m:sSubSupPr>
                            <m:e>
                              <m:acc>
                                <m:accPr>
                                  <m:chr m:val="̂"/>
                                  <m:ctrlPr>
                                    <a:rPr lang="en-US" sz="2000" b="0" i="1">
                                      <a:solidFill>
                                        <a:srgbClr val="836967"/>
                                      </a:solidFill>
                                      <a:latin typeface="Cambria Math" panose="02040503050406030204" pitchFamily="18" charset="0"/>
                                    </a:rPr>
                                  </m:ctrlPr>
                                </m:accPr>
                                <m:e>
                                  <m:r>
                                    <a:rPr lang="en-US" sz="2000" b="0" i="1">
                                      <a:latin typeface="Cambria Math" panose="02040503050406030204" pitchFamily="18" charset="0"/>
                                    </a:rPr>
                                    <m:t>𝐴</m:t>
                                  </m:r>
                                </m:e>
                              </m:acc>
                            </m:e>
                            <m:sub>
                              <m:r>
                                <a:rPr lang="en-US" sz="2000" b="0" i="1">
                                  <a:latin typeface="Cambria Math" panose="02040503050406030204" pitchFamily="18" charset="0"/>
                                </a:rPr>
                                <m:t>𝑖</m:t>
                              </m:r>
                            </m:sub>
                            <m:sup>
                              <m:r>
                                <m:rPr>
                                  <m:sty m:val="p"/>
                                </m:rPr>
                                <a:rPr lang="en-US" sz="2000" b="0" i="0">
                                  <a:latin typeface="Cambria Math" panose="02040503050406030204" pitchFamily="18" charset="0"/>
                                </a:rPr>
                                <m:t>EFG</m:t>
                              </m:r>
                            </m:sup>
                          </m:sSubSup>
                        </m:e>
                      </m:nary>
                      <m:r>
                        <a:rPr lang="en-US" sz="2000" b="0" i="0">
                          <a:latin typeface="Cambria Math" panose="02040503050406030204" pitchFamily="18" charset="0"/>
                        </a:rPr>
                        <m:t>     ∀ </m:t>
                      </m:r>
                      <m:r>
                        <a:rPr lang="en-US" sz="2000" b="1" i="0">
                          <a:latin typeface="Cambria Math" panose="02040503050406030204" pitchFamily="18" charset="0"/>
                        </a:rPr>
                        <m:t>𝐱</m:t>
                      </m:r>
                      <m:r>
                        <a:rPr lang="en-US" sz="2000" b="0" i="0">
                          <a:latin typeface="Cambria Math" panose="02040503050406030204" pitchFamily="18" charset="0"/>
                        </a:rPr>
                        <m:t>∈</m:t>
                      </m:r>
                      <m:sSup>
                        <m:sSupPr>
                          <m:ctrlPr>
                            <a:rPr lang="en-US" sz="2000" b="0" i="1">
                              <a:solidFill>
                                <a:srgbClr val="836967"/>
                              </a:solidFill>
                              <a:latin typeface="Cambria Math" panose="02040503050406030204" pitchFamily="18" charset="0"/>
                            </a:rPr>
                          </m:ctrlPr>
                        </m:sSupPr>
                        <m:e>
                          <m:r>
                            <m:rPr>
                              <m:sty m:val="p"/>
                            </m:rPr>
                            <a:rPr lang="en-US" sz="2000" b="0" i="0">
                              <a:latin typeface="Cambria Math" panose="02040503050406030204" pitchFamily="18" charset="0"/>
                            </a:rPr>
                            <m:t>Ω</m:t>
                          </m:r>
                        </m:e>
                        <m:sup>
                          <m:r>
                            <m:rPr>
                              <m:sty m:val="p"/>
                            </m:rPr>
                            <a:rPr lang="en-US" sz="2000" b="0" i="0">
                              <a:latin typeface="Cambria Math" panose="02040503050406030204" pitchFamily="18" charset="0"/>
                            </a:rPr>
                            <m:t>EFG</m:t>
                          </m:r>
                        </m:sup>
                      </m:sSup>
                    </m:oMath>
                  </m:oMathPara>
                </a14:m>
                <a:endParaRPr lang="en-US" sz="2000" dirty="0"/>
              </a:p>
            </p:txBody>
          </p:sp>
        </mc:Choice>
        <mc:Fallback>
          <p:sp>
            <p:nvSpPr>
              <p:cNvPr id="15" name="TextBox 14">
                <a:extLst>
                  <a:ext uri="{FF2B5EF4-FFF2-40B4-BE49-F238E27FC236}">
                    <a16:creationId xmlns="" xmlns:a16="http://schemas.microsoft.com/office/drawing/2014/main" xmlns:a14="http://schemas.microsoft.com/office/drawing/2010/main" id="{6C74F356-7360-480A-9748-4FD6E057DD79}"/>
                  </a:ext>
                </a:extLst>
              </p:cNvPr>
              <p:cNvSpPr txBox="1">
                <a:spLocks noRot="1" noChangeAspect="1" noMove="1" noResize="1" noEditPoints="1" noAdjustHandles="1" noChangeArrowheads="1" noChangeShapeType="1" noTextEdit="1"/>
              </p:cNvSpPr>
              <p:nvPr/>
            </p:nvSpPr>
            <p:spPr>
              <a:xfrm>
                <a:off x="1234388" y="4241579"/>
                <a:ext cx="5234185" cy="776816"/>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 xmlns:a16="http://schemas.microsoft.com/office/drawing/2014/main" id="{65A93933-AB6B-480B-8CA7-028C5182E04A}"/>
                  </a:ext>
                </a:extLst>
              </p:cNvPr>
              <p:cNvSpPr txBox="1"/>
              <p:nvPr/>
            </p:nvSpPr>
            <p:spPr>
              <a:xfrm>
                <a:off x="8052519" y="5445602"/>
                <a:ext cx="3300065" cy="4056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000" b="1" i="1" smtClean="0">
                              <a:solidFill>
                                <a:srgbClr val="836967"/>
                              </a:solidFill>
                              <a:latin typeface="Cambria Math" panose="02040503050406030204" pitchFamily="18" charset="0"/>
                            </a:rPr>
                          </m:ctrlPr>
                        </m:sSupPr>
                        <m:e>
                          <m:r>
                            <a:rPr lang="en-US" sz="2000" b="1">
                              <a:latin typeface="Cambria Math" panose="02040503050406030204" pitchFamily="18" charset="0"/>
                            </a:rPr>
                            <m:t>𝓚</m:t>
                          </m:r>
                        </m:e>
                        <m:sup>
                          <m:r>
                            <m:rPr>
                              <m:sty m:val="p"/>
                            </m:rPr>
                            <a:rPr lang="en-US" sz="2000" b="0" i="0">
                              <a:latin typeface="Cambria Math" panose="02040503050406030204" pitchFamily="18" charset="0"/>
                            </a:rPr>
                            <m:t>FE</m:t>
                          </m:r>
                          <m:r>
                            <a:rPr lang="en-US" sz="2000" b="0" i="0">
                              <a:latin typeface="Cambria Math" panose="02040503050406030204" pitchFamily="18" charset="0"/>
                            </a:rPr>
                            <m:t>   </m:t>
                          </m:r>
                        </m:sup>
                      </m:sSup>
                      <m:r>
                        <a:rPr lang="en-US" sz="2000" b="0" i="0">
                          <a:latin typeface="Cambria Math" panose="02040503050406030204" pitchFamily="18" charset="0"/>
                        </a:rPr>
                        <m:t> </m:t>
                      </m:r>
                      <m:sSup>
                        <m:sSupPr>
                          <m:ctrlPr>
                            <a:rPr lang="en-US" sz="2000" b="0" i="1">
                              <a:solidFill>
                                <a:srgbClr val="836967"/>
                              </a:solidFill>
                              <a:latin typeface="Cambria Math" panose="02040503050406030204" pitchFamily="18" charset="0"/>
                            </a:rPr>
                          </m:ctrlPr>
                        </m:sSupPr>
                        <m:e>
                          <m:r>
                            <a:rPr lang="en-US" sz="2000" b="1" i="0">
                              <a:latin typeface="Cambria Math" panose="02040503050406030204" pitchFamily="18" charset="0"/>
                            </a:rPr>
                            <m:t>𝓐</m:t>
                          </m:r>
                        </m:e>
                        <m:sup>
                          <m:r>
                            <m:rPr>
                              <m:sty m:val="p"/>
                            </m:rPr>
                            <a:rPr lang="en-US" sz="2000" b="0" i="0">
                              <a:latin typeface="Cambria Math" panose="02040503050406030204" pitchFamily="18" charset="0"/>
                            </a:rPr>
                            <m:t>FE</m:t>
                          </m:r>
                          <m:r>
                            <a:rPr lang="en-US" sz="2000" b="0" i="0">
                              <a:latin typeface="Cambria Math" panose="02040503050406030204" pitchFamily="18" charset="0"/>
                            </a:rPr>
                            <m:t>   </m:t>
                          </m:r>
                        </m:sup>
                      </m:sSup>
                      <m:r>
                        <a:rPr lang="en-US" sz="2000" b="0" i="0">
                          <a:latin typeface="Cambria Math" panose="02040503050406030204" pitchFamily="18" charset="0"/>
                        </a:rPr>
                        <m:t> =</m:t>
                      </m:r>
                      <m:r>
                        <a:rPr lang="en-US" sz="2000" b="1" i="0">
                          <a:latin typeface="Cambria Math" panose="02040503050406030204" pitchFamily="18" charset="0"/>
                        </a:rPr>
                        <m:t>𝓕</m:t>
                      </m:r>
                      <m:r>
                        <a:rPr lang="en-US" sz="2000" b="0" i="0">
                          <a:latin typeface="Cambria Math" panose="02040503050406030204" pitchFamily="18" charset="0"/>
                        </a:rPr>
                        <m:t>     </m:t>
                      </m:r>
                      <m:r>
                        <m:rPr>
                          <m:sty m:val="p"/>
                        </m:rPr>
                        <a:rPr lang="en-US" sz="2000" b="0" i="0">
                          <a:latin typeface="Cambria Math" panose="02040503050406030204" pitchFamily="18" charset="0"/>
                        </a:rPr>
                        <m:t>in</m:t>
                      </m:r>
                      <m:r>
                        <a:rPr lang="en-US" sz="2000" b="0" i="0">
                          <a:latin typeface="Cambria Math" panose="02040503050406030204" pitchFamily="18" charset="0"/>
                        </a:rPr>
                        <m:t>  </m:t>
                      </m:r>
                      <m:sSup>
                        <m:sSupPr>
                          <m:ctrlPr>
                            <a:rPr lang="en-US" sz="2000" b="0" i="1">
                              <a:solidFill>
                                <a:srgbClr val="836967"/>
                              </a:solidFill>
                              <a:latin typeface="Cambria Math" panose="02040503050406030204" pitchFamily="18" charset="0"/>
                            </a:rPr>
                          </m:ctrlPr>
                        </m:sSupPr>
                        <m:e>
                          <m:r>
                            <m:rPr>
                              <m:sty m:val="p"/>
                            </m:rPr>
                            <a:rPr lang="en-US" sz="2000" b="0" i="0">
                              <a:latin typeface="Cambria Math" panose="02040503050406030204" pitchFamily="18" charset="0"/>
                            </a:rPr>
                            <m:t>Ω</m:t>
                          </m:r>
                        </m:e>
                        <m:sup>
                          <m:r>
                            <m:rPr>
                              <m:sty m:val="p"/>
                            </m:rPr>
                            <a:rPr lang="en-US" sz="2000" b="0" i="0">
                              <a:latin typeface="Cambria Math" panose="02040503050406030204" pitchFamily="18" charset="0"/>
                            </a:rPr>
                            <m:t>FE</m:t>
                          </m:r>
                          <m:r>
                            <a:rPr lang="en-US" sz="2000" b="0" i="0">
                              <a:latin typeface="Cambria Math" panose="02040503050406030204" pitchFamily="18" charset="0"/>
                            </a:rPr>
                            <m:t>   </m:t>
                          </m:r>
                        </m:sup>
                      </m:sSup>
                    </m:oMath>
                  </m:oMathPara>
                </a14:m>
                <a:endParaRPr lang="en-US" sz="2000" dirty="0"/>
              </a:p>
            </p:txBody>
          </p:sp>
        </mc:Choice>
        <mc:Fallback>
          <p:sp>
            <p:nvSpPr>
              <p:cNvPr id="10" name="TextBox 9">
                <a:extLst>
                  <a:ext uri="{FF2B5EF4-FFF2-40B4-BE49-F238E27FC236}">
                    <a16:creationId xmlns="" xmlns:a16="http://schemas.microsoft.com/office/drawing/2014/main" xmlns:a14="http://schemas.microsoft.com/office/drawing/2010/main" id="{65A93933-AB6B-480B-8CA7-028C5182E04A}"/>
                  </a:ext>
                </a:extLst>
              </p:cNvPr>
              <p:cNvSpPr txBox="1">
                <a:spLocks noRot="1" noChangeAspect="1" noMove="1" noResize="1" noEditPoints="1" noAdjustHandles="1" noChangeArrowheads="1" noChangeShapeType="1" noTextEdit="1"/>
              </p:cNvSpPr>
              <p:nvPr/>
            </p:nvSpPr>
            <p:spPr>
              <a:xfrm>
                <a:off x="8052519" y="5445602"/>
                <a:ext cx="3300065" cy="405624"/>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 xmlns:a16="http://schemas.microsoft.com/office/drawing/2014/main" id="{4A96F405-10B7-4D49-9F2B-894FAED8E1B5}"/>
                  </a:ext>
                </a:extLst>
              </p:cNvPr>
              <p:cNvSpPr txBox="1"/>
              <p:nvPr/>
            </p:nvSpPr>
            <p:spPr>
              <a:xfrm>
                <a:off x="8052519" y="4425765"/>
                <a:ext cx="3317230" cy="4084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000" b="1" i="1" smtClean="0">
                              <a:solidFill>
                                <a:srgbClr val="836967"/>
                              </a:solidFill>
                              <a:latin typeface="Cambria Math" panose="02040503050406030204" pitchFamily="18" charset="0"/>
                            </a:rPr>
                          </m:ctrlPr>
                        </m:sSupPr>
                        <m:e>
                          <m:r>
                            <a:rPr lang="en-US" sz="2000" b="1">
                              <a:latin typeface="Cambria Math" panose="02040503050406030204" pitchFamily="18" charset="0"/>
                            </a:rPr>
                            <m:t>𝓚</m:t>
                          </m:r>
                        </m:e>
                        <m:sup>
                          <m:r>
                            <m:rPr>
                              <m:sty m:val="p"/>
                            </m:rPr>
                            <a:rPr lang="en-US" sz="2000" b="0" i="0">
                              <a:latin typeface="Cambria Math" panose="02040503050406030204" pitchFamily="18" charset="0"/>
                            </a:rPr>
                            <m:t>EFG</m:t>
                          </m:r>
                        </m:sup>
                      </m:sSup>
                      <m:sSup>
                        <m:sSupPr>
                          <m:ctrlPr>
                            <a:rPr lang="en-US" sz="2000" b="1" i="1">
                              <a:solidFill>
                                <a:srgbClr val="836967"/>
                              </a:solidFill>
                              <a:latin typeface="Cambria Math" panose="02040503050406030204" pitchFamily="18" charset="0"/>
                            </a:rPr>
                          </m:ctrlPr>
                        </m:sSupPr>
                        <m:e>
                          <m:r>
                            <a:rPr lang="en-US" sz="2000" b="0" i="0">
                              <a:latin typeface="Cambria Math" panose="02040503050406030204" pitchFamily="18" charset="0"/>
                            </a:rPr>
                            <m:t> </m:t>
                          </m:r>
                          <m:acc>
                            <m:accPr>
                              <m:chr m:val="̂"/>
                              <m:ctrlPr>
                                <a:rPr lang="en-US" sz="2000" b="0" i="1">
                                  <a:solidFill>
                                    <a:srgbClr val="836967"/>
                                  </a:solidFill>
                                  <a:latin typeface="Cambria Math" panose="02040503050406030204" pitchFamily="18" charset="0"/>
                                </a:rPr>
                              </m:ctrlPr>
                            </m:accPr>
                            <m:e>
                              <m:r>
                                <a:rPr lang="en-US" sz="2000" b="1" i="0">
                                  <a:latin typeface="Cambria Math" panose="02040503050406030204" pitchFamily="18" charset="0"/>
                                </a:rPr>
                                <m:t>𝓐</m:t>
                              </m:r>
                            </m:e>
                          </m:acc>
                        </m:e>
                        <m:sup>
                          <m:r>
                            <m:rPr>
                              <m:sty m:val="p"/>
                            </m:rPr>
                            <a:rPr lang="en-US" sz="2000" b="0" i="0">
                              <a:latin typeface="Cambria Math" panose="02040503050406030204" pitchFamily="18" charset="0"/>
                            </a:rPr>
                            <m:t>EFG</m:t>
                          </m:r>
                        </m:sup>
                      </m:sSup>
                      <m:r>
                        <a:rPr lang="en-US" sz="2000" b="0" i="0">
                          <a:latin typeface="Cambria Math" panose="02040503050406030204" pitchFamily="18" charset="0"/>
                        </a:rPr>
                        <m:t>=</m:t>
                      </m:r>
                      <m:r>
                        <a:rPr lang="en-US" sz="2000" b="0" i="0">
                          <a:latin typeface="Cambria Math" panose="02040503050406030204" pitchFamily="18" charset="0"/>
                        </a:rPr>
                        <m:t>0</m:t>
                      </m:r>
                      <m:r>
                        <a:rPr lang="en-US" sz="2000" b="0" i="0">
                          <a:latin typeface="Cambria Math" panose="02040503050406030204" pitchFamily="18" charset="0"/>
                        </a:rPr>
                        <m:t>      </m:t>
                      </m:r>
                      <m:r>
                        <m:rPr>
                          <m:sty m:val="p"/>
                        </m:rPr>
                        <a:rPr lang="en-US" sz="2000" b="0" i="0">
                          <a:latin typeface="Cambria Math" panose="02040503050406030204" pitchFamily="18" charset="0"/>
                        </a:rPr>
                        <m:t>in</m:t>
                      </m:r>
                      <m:r>
                        <a:rPr lang="en-US" sz="2000" b="0" i="0">
                          <a:latin typeface="Cambria Math" panose="02040503050406030204" pitchFamily="18" charset="0"/>
                        </a:rPr>
                        <m:t>  </m:t>
                      </m:r>
                      <m:sSup>
                        <m:sSupPr>
                          <m:ctrlPr>
                            <a:rPr lang="en-US" sz="2000" b="0" i="1">
                              <a:solidFill>
                                <a:srgbClr val="836967"/>
                              </a:solidFill>
                              <a:latin typeface="Cambria Math" panose="02040503050406030204" pitchFamily="18" charset="0"/>
                            </a:rPr>
                          </m:ctrlPr>
                        </m:sSupPr>
                        <m:e>
                          <m:r>
                            <m:rPr>
                              <m:sty m:val="p"/>
                            </m:rPr>
                            <a:rPr lang="en-US" sz="2000" b="0" i="0">
                              <a:latin typeface="Cambria Math" panose="02040503050406030204" pitchFamily="18" charset="0"/>
                            </a:rPr>
                            <m:t>Ω</m:t>
                          </m:r>
                        </m:e>
                        <m:sup>
                          <m:r>
                            <m:rPr>
                              <m:sty m:val="p"/>
                            </m:rPr>
                            <a:rPr lang="en-US" sz="2000" b="0" i="0">
                              <a:latin typeface="Cambria Math" panose="02040503050406030204" pitchFamily="18" charset="0"/>
                            </a:rPr>
                            <m:t>EFG</m:t>
                          </m:r>
                        </m:sup>
                      </m:sSup>
                    </m:oMath>
                  </m:oMathPara>
                </a14:m>
                <a:endParaRPr lang="en-US" sz="2000" dirty="0"/>
              </a:p>
            </p:txBody>
          </p:sp>
        </mc:Choice>
        <mc:Fallback>
          <p:sp>
            <p:nvSpPr>
              <p:cNvPr id="17" name="TextBox 16">
                <a:extLst>
                  <a:ext uri="{FF2B5EF4-FFF2-40B4-BE49-F238E27FC236}">
                    <a16:creationId xmlns="" xmlns:a16="http://schemas.microsoft.com/office/drawing/2014/main" xmlns:a14="http://schemas.microsoft.com/office/drawing/2010/main" id="{4A96F405-10B7-4D49-9F2B-894FAED8E1B5}"/>
                  </a:ext>
                </a:extLst>
              </p:cNvPr>
              <p:cNvSpPr txBox="1">
                <a:spLocks noRot="1" noChangeAspect="1" noMove="1" noResize="1" noEditPoints="1" noAdjustHandles="1" noChangeArrowheads="1" noChangeShapeType="1" noTextEdit="1"/>
              </p:cNvSpPr>
              <p:nvPr/>
            </p:nvSpPr>
            <p:spPr>
              <a:xfrm>
                <a:off x="8052519" y="4425765"/>
                <a:ext cx="3317230" cy="408445"/>
              </a:xfrm>
              <a:prstGeom prst="rect">
                <a:avLst/>
              </a:prstGeom>
              <a:blipFill rotWithShape="0">
                <a:blip r:embed="rId5"/>
                <a:stretch>
                  <a:fillRect t="-7463"/>
                </a:stretch>
              </a:blipFill>
            </p:spPr>
            <p:txBody>
              <a:bodyPr/>
              <a:lstStyle/>
              <a:p>
                <a:r>
                  <a:rPr lang="en-US">
                    <a:noFill/>
                  </a:rPr>
                  <a:t> </a:t>
                </a:r>
              </a:p>
            </p:txBody>
          </p:sp>
        </mc:Fallback>
      </mc:AlternateContent>
      <p:sp>
        <p:nvSpPr>
          <p:cNvPr id="4" name="Arrow: Right 3">
            <a:extLst>
              <a:ext uri="{FF2B5EF4-FFF2-40B4-BE49-F238E27FC236}">
                <a16:creationId xmlns="" xmlns:a16="http://schemas.microsoft.com/office/drawing/2014/main" id="{E39D66B8-A473-4AA2-BD1C-1F054781085A}"/>
              </a:ext>
            </a:extLst>
          </p:cNvPr>
          <p:cNvSpPr/>
          <p:nvPr/>
        </p:nvSpPr>
        <p:spPr>
          <a:xfrm>
            <a:off x="6780076" y="4490230"/>
            <a:ext cx="648072" cy="2795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 xmlns:a16="http://schemas.microsoft.com/office/drawing/2014/main" id="{29974742-2760-4542-9B4E-AB07D626FAE4}"/>
              </a:ext>
            </a:extLst>
          </p:cNvPr>
          <p:cNvSpPr/>
          <p:nvPr/>
        </p:nvSpPr>
        <p:spPr>
          <a:xfrm>
            <a:off x="6780076" y="5508656"/>
            <a:ext cx="648072" cy="2795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Content Placeholder 4">
            <a:extLst>
              <a:ext uri="{FF2B5EF4-FFF2-40B4-BE49-F238E27FC236}">
                <a16:creationId xmlns="" xmlns:a16="http://schemas.microsoft.com/office/drawing/2014/main" id="{EF8063FD-2167-45B9-8A46-15E700DA10E0}"/>
              </a:ext>
            </a:extLst>
          </p:cNvPr>
          <p:cNvPicPr>
            <a:picLocks noChangeAspect="1"/>
          </p:cNvPicPr>
          <p:nvPr/>
        </p:nvPicPr>
        <p:blipFill>
          <a:blip r:embed="rId6"/>
          <a:stretch>
            <a:fillRect/>
          </a:stretch>
        </p:blipFill>
        <p:spPr>
          <a:xfrm>
            <a:off x="4631171" y="1187354"/>
            <a:ext cx="2929657" cy="2621617"/>
          </a:xfrm>
          <a:prstGeom prst="rect">
            <a:avLst/>
          </a:prstGeom>
        </p:spPr>
      </p:pic>
      <p:sp>
        <p:nvSpPr>
          <p:cNvPr id="16" name="Rectangle 4">
            <a:extLst>
              <a:ext uri="{FF2B5EF4-FFF2-40B4-BE49-F238E27FC236}">
                <a16:creationId xmlns="" xmlns:a16="http://schemas.microsoft.com/office/drawing/2014/main" id="{FF173F90-06BD-49FF-93AF-F78410D19400}"/>
              </a:ext>
            </a:extLst>
          </p:cNvPr>
          <p:cNvSpPr>
            <a:spLocks noChangeArrowheads="1"/>
          </p:cNvSpPr>
          <p:nvPr/>
        </p:nvSpPr>
        <p:spPr bwMode="auto">
          <a:xfrm>
            <a:off x="0" y="525277"/>
            <a:ext cx="12192000" cy="461665"/>
          </a:xfrm>
          <a:prstGeom prst="rect">
            <a:avLst/>
          </a:prstGeom>
          <a:gradFill flip="none" rotWithShape="1">
            <a:gsLst>
              <a:gs pos="0">
                <a:srgbClr val="45A26B">
                  <a:tint val="66000"/>
                  <a:satMod val="160000"/>
                </a:srgbClr>
              </a:gs>
              <a:gs pos="50000">
                <a:srgbClr val="45A26B">
                  <a:tint val="44500"/>
                  <a:satMod val="160000"/>
                </a:srgbClr>
              </a:gs>
              <a:gs pos="100000">
                <a:srgbClr val="45A26B">
                  <a:tint val="23500"/>
                  <a:satMod val="160000"/>
                </a:srgbClr>
              </a:gs>
            </a:gsLst>
            <a:lin ang="0" scaled="1"/>
            <a:tileRect/>
          </a:gradFill>
          <a:ln w="9525">
            <a:noFill/>
            <a:miter lim="800000"/>
            <a:headEnd/>
            <a:tailEnd/>
          </a:ln>
        </p:spPr>
        <p:txBody>
          <a:bodyPr wrap="square">
            <a:spAutoFit/>
          </a:bodyPr>
          <a:lstStyle/>
          <a:p>
            <a:pPr eaLnBrk="1" hangingPunct="1">
              <a:spcBef>
                <a:spcPct val="50000"/>
              </a:spcBef>
              <a:defRPr/>
            </a:pPr>
            <a:r>
              <a:rPr lang="en-US" sz="2400" b="1" dirty="0">
                <a:solidFill>
                  <a:srgbClr val="C00000"/>
                </a:solidFill>
                <a:latin typeface="Times New Roman" panose="02020603050405020304" pitchFamily="18" charset="0"/>
                <a:cs typeface="Times New Roman" panose="02020603050405020304" pitchFamily="18" charset="0"/>
              </a:rPr>
              <a:t>Numerical implementation</a:t>
            </a:r>
          </a:p>
        </p:txBody>
      </p:sp>
      <p:sp>
        <p:nvSpPr>
          <p:cNvPr id="18" name="Rectangle 4">
            <a:extLst>
              <a:ext uri="{FF2B5EF4-FFF2-40B4-BE49-F238E27FC236}">
                <a16:creationId xmlns="" xmlns:a16="http://schemas.microsoft.com/office/drawing/2014/main" id="{5A09AFB3-0944-46EF-BD24-2FB7C44F66BA}"/>
              </a:ext>
            </a:extLst>
          </p:cNvPr>
          <p:cNvSpPr>
            <a:spLocks noChangeArrowheads="1"/>
          </p:cNvSpPr>
          <p:nvPr/>
        </p:nvSpPr>
        <p:spPr bwMode="auto">
          <a:xfrm>
            <a:off x="0" y="1402"/>
            <a:ext cx="12192000" cy="523875"/>
          </a:xfrm>
          <a:prstGeom prst="rect">
            <a:avLst/>
          </a:prstGeom>
          <a:gradFill flip="none" rotWithShape="1">
            <a:gsLst>
              <a:gs pos="0">
                <a:srgbClr val="53A4DC">
                  <a:tint val="66000"/>
                  <a:satMod val="160000"/>
                </a:srgbClr>
              </a:gs>
              <a:gs pos="50000">
                <a:srgbClr val="53A4DC">
                  <a:tint val="44500"/>
                  <a:satMod val="160000"/>
                </a:srgbClr>
              </a:gs>
              <a:gs pos="100000">
                <a:srgbClr val="53A4DC">
                  <a:tint val="23500"/>
                  <a:satMod val="160000"/>
                </a:srgbClr>
              </a:gs>
            </a:gsLst>
            <a:lin ang="0" scaled="1"/>
            <a:tileRect/>
          </a:gradFill>
          <a:ln w="9525">
            <a:noFill/>
            <a:miter lim="800000"/>
            <a:headEnd/>
            <a:tailEnd/>
          </a:ln>
        </p:spPr>
        <p:txBody>
          <a:bodyPr wrap="square">
            <a:spAutoFit/>
          </a:bodyPr>
          <a:lstStyle/>
          <a:p>
            <a:pPr eaLnBrk="1" hangingPunct="1">
              <a:spcBef>
                <a:spcPct val="50000"/>
              </a:spcBef>
              <a:defRPr/>
            </a:pPr>
            <a:r>
              <a:rPr lang="en-US" sz="2800" b="1" dirty="0">
                <a:latin typeface="Times New Roman" panose="02020603050405020304" pitchFamily="18" charset="0"/>
                <a:cs typeface="Times New Roman" panose="02020603050405020304" pitchFamily="18" charset="0"/>
              </a:rPr>
              <a:t>MIT forward solver </a:t>
            </a:r>
            <a:endParaRPr lang="en-CA" sz="2800" b="1" dirty="0">
              <a:solidFill>
                <a:srgbClr val="FF0000"/>
              </a:solidFill>
              <a:latin typeface="Times New Roman" panose="02020603050405020304" pitchFamily="18" charset="0"/>
              <a:cs typeface="Times New Roman" panose="02020603050405020304" pitchFamily="18" charset="0"/>
            </a:endParaRPr>
          </a:p>
        </p:txBody>
      </p:sp>
      <p:sp>
        <p:nvSpPr>
          <p:cNvPr id="8" name="Slide Number Placeholder 7"/>
          <p:cNvSpPr>
            <a:spLocks noGrp="1"/>
          </p:cNvSpPr>
          <p:nvPr>
            <p:ph type="sldNum" sz="quarter" idx="12"/>
          </p:nvPr>
        </p:nvSpPr>
        <p:spPr/>
        <p:txBody>
          <a:bodyPr/>
          <a:lstStyle/>
          <a:p>
            <a:pPr>
              <a:defRPr/>
            </a:pPr>
            <a:fld id="{781F5502-B62B-4640-A1AA-059EBDCB9D29}" type="slidenum">
              <a:rPr lang="en-US" altLang="en-US" smtClean="0"/>
              <a:pPr>
                <a:defRPr/>
              </a:pPr>
              <a:t>13</a:t>
            </a:fld>
            <a:r>
              <a:rPr lang="en-US" altLang="en-US" smtClean="0"/>
              <a:t>/19</a:t>
            </a:r>
            <a:endParaRPr lang="en-US" altLang="en-US" dirty="0"/>
          </a:p>
        </p:txBody>
      </p:sp>
    </p:spTree>
    <p:extLst>
      <p:ext uri="{BB962C8B-B14F-4D97-AF65-F5344CB8AC3E}">
        <p14:creationId xmlns:p14="http://schemas.microsoft.com/office/powerpoint/2010/main" val="350018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0" grpId="0"/>
      <p:bldP spid="17" grpId="0"/>
      <p:bldP spid="4"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10">
            <a:extLst>
              <a:ext uri="{FF2B5EF4-FFF2-40B4-BE49-F238E27FC236}">
                <a16:creationId xmlns="" xmlns:a16="http://schemas.microsoft.com/office/drawing/2014/main" id="{A3AB6F15-23AA-48F9-ACEB-5BC5E8425319}"/>
              </a:ext>
            </a:extLst>
          </p:cNvPr>
          <p:cNvSpPr>
            <a:spLocks noChangeArrowheads="1"/>
          </p:cNvSpPr>
          <p:nvPr/>
        </p:nvSpPr>
        <p:spPr bwMode="auto">
          <a:xfrm>
            <a:off x="1524002"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a:p>
        </p:txBody>
      </p:sp>
      <p:pic>
        <p:nvPicPr>
          <p:cNvPr id="20" name="Content Placeholder 4">
            <a:extLst>
              <a:ext uri="{FF2B5EF4-FFF2-40B4-BE49-F238E27FC236}">
                <a16:creationId xmlns="" xmlns:a16="http://schemas.microsoft.com/office/drawing/2014/main" id="{EF8063FD-2167-45B9-8A46-15E700DA10E0}"/>
              </a:ext>
            </a:extLst>
          </p:cNvPr>
          <p:cNvPicPr>
            <a:picLocks noChangeAspect="1"/>
          </p:cNvPicPr>
          <p:nvPr/>
        </p:nvPicPr>
        <p:blipFill>
          <a:blip r:embed="rId2"/>
          <a:stretch>
            <a:fillRect/>
          </a:stretch>
        </p:blipFill>
        <p:spPr>
          <a:xfrm>
            <a:off x="623392" y="3035373"/>
            <a:ext cx="2929657" cy="2621617"/>
          </a:xfrm>
          <a:prstGeom prst="rect">
            <a:avLst/>
          </a:prstGeom>
        </p:spPr>
      </p:pic>
      <p:sp>
        <p:nvSpPr>
          <p:cNvPr id="16" name="Rectangle 4">
            <a:extLst>
              <a:ext uri="{FF2B5EF4-FFF2-40B4-BE49-F238E27FC236}">
                <a16:creationId xmlns="" xmlns:a16="http://schemas.microsoft.com/office/drawing/2014/main" id="{FF173F90-06BD-49FF-93AF-F78410D19400}"/>
              </a:ext>
            </a:extLst>
          </p:cNvPr>
          <p:cNvSpPr>
            <a:spLocks noChangeArrowheads="1"/>
          </p:cNvSpPr>
          <p:nvPr/>
        </p:nvSpPr>
        <p:spPr bwMode="auto">
          <a:xfrm>
            <a:off x="0" y="525277"/>
            <a:ext cx="12192000" cy="461665"/>
          </a:xfrm>
          <a:prstGeom prst="rect">
            <a:avLst/>
          </a:prstGeom>
          <a:gradFill flip="none" rotWithShape="1">
            <a:gsLst>
              <a:gs pos="0">
                <a:srgbClr val="45A26B">
                  <a:tint val="66000"/>
                  <a:satMod val="160000"/>
                </a:srgbClr>
              </a:gs>
              <a:gs pos="50000">
                <a:srgbClr val="45A26B">
                  <a:tint val="44500"/>
                  <a:satMod val="160000"/>
                </a:srgbClr>
              </a:gs>
              <a:gs pos="100000">
                <a:srgbClr val="45A26B">
                  <a:tint val="23500"/>
                  <a:satMod val="160000"/>
                </a:srgbClr>
              </a:gs>
            </a:gsLst>
            <a:lin ang="0" scaled="1"/>
            <a:tileRect/>
          </a:gradFill>
          <a:ln w="9525">
            <a:noFill/>
            <a:miter lim="800000"/>
            <a:headEnd/>
            <a:tailEnd/>
          </a:ln>
        </p:spPr>
        <p:txBody>
          <a:bodyPr wrap="square">
            <a:spAutoFit/>
          </a:bodyPr>
          <a:lstStyle/>
          <a:p>
            <a:pPr eaLnBrk="1" hangingPunct="1">
              <a:spcBef>
                <a:spcPct val="50000"/>
              </a:spcBef>
              <a:defRPr/>
            </a:pPr>
            <a:r>
              <a:rPr lang="en-US" sz="2400" b="1" dirty="0">
                <a:solidFill>
                  <a:srgbClr val="C00000"/>
                </a:solidFill>
                <a:latin typeface="Times New Roman" panose="02020603050405020304" pitchFamily="18" charset="0"/>
                <a:cs typeface="Times New Roman" panose="02020603050405020304" pitchFamily="18" charset="0"/>
              </a:rPr>
              <a:t>Numerical implementation</a:t>
            </a:r>
          </a:p>
        </p:txBody>
      </p:sp>
      <p:sp>
        <p:nvSpPr>
          <p:cNvPr id="18" name="Rectangle 4">
            <a:extLst>
              <a:ext uri="{FF2B5EF4-FFF2-40B4-BE49-F238E27FC236}">
                <a16:creationId xmlns="" xmlns:a16="http://schemas.microsoft.com/office/drawing/2014/main" id="{5A09AFB3-0944-46EF-BD24-2FB7C44F66BA}"/>
              </a:ext>
            </a:extLst>
          </p:cNvPr>
          <p:cNvSpPr>
            <a:spLocks noChangeArrowheads="1"/>
          </p:cNvSpPr>
          <p:nvPr/>
        </p:nvSpPr>
        <p:spPr bwMode="auto">
          <a:xfrm>
            <a:off x="0" y="1402"/>
            <a:ext cx="12192000" cy="523875"/>
          </a:xfrm>
          <a:prstGeom prst="rect">
            <a:avLst/>
          </a:prstGeom>
          <a:gradFill flip="none" rotWithShape="1">
            <a:gsLst>
              <a:gs pos="0">
                <a:srgbClr val="53A4DC">
                  <a:tint val="66000"/>
                  <a:satMod val="160000"/>
                </a:srgbClr>
              </a:gs>
              <a:gs pos="50000">
                <a:srgbClr val="53A4DC">
                  <a:tint val="44500"/>
                  <a:satMod val="160000"/>
                </a:srgbClr>
              </a:gs>
              <a:gs pos="100000">
                <a:srgbClr val="53A4DC">
                  <a:tint val="23500"/>
                  <a:satMod val="160000"/>
                </a:srgbClr>
              </a:gs>
            </a:gsLst>
            <a:lin ang="0" scaled="1"/>
            <a:tileRect/>
          </a:gradFill>
          <a:ln w="9525">
            <a:noFill/>
            <a:miter lim="800000"/>
            <a:headEnd/>
            <a:tailEnd/>
          </a:ln>
        </p:spPr>
        <p:txBody>
          <a:bodyPr wrap="square">
            <a:spAutoFit/>
          </a:bodyPr>
          <a:lstStyle/>
          <a:p>
            <a:pPr eaLnBrk="1" hangingPunct="1">
              <a:spcBef>
                <a:spcPct val="50000"/>
              </a:spcBef>
              <a:defRPr/>
            </a:pPr>
            <a:r>
              <a:rPr lang="en-US" sz="2800" b="1" dirty="0">
                <a:latin typeface="Times New Roman" panose="02020603050405020304" pitchFamily="18" charset="0"/>
                <a:cs typeface="Times New Roman" panose="02020603050405020304" pitchFamily="18" charset="0"/>
              </a:rPr>
              <a:t>MIT forward solver </a:t>
            </a:r>
            <a:endParaRPr lang="en-CA" sz="2800" b="1"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 xmlns:a16="http://schemas.microsoft.com/office/drawing/2014/main" id="{90B52E19-D22B-40E1-BE85-EB2190515776}"/>
                  </a:ext>
                </a:extLst>
              </p:cNvPr>
              <p:cNvSpPr txBox="1"/>
              <p:nvPr/>
            </p:nvSpPr>
            <p:spPr>
              <a:xfrm>
                <a:off x="4151784" y="3792375"/>
                <a:ext cx="5976664" cy="11076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b="1" i="1" smtClean="0">
                              <a:solidFill>
                                <a:srgbClr val="836967"/>
                              </a:solidFill>
                              <a:latin typeface="Cambria Math" panose="02040503050406030204" pitchFamily="18" charset="0"/>
                            </a:rPr>
                          </m:ctrlPr>
                        </m:dPr>
                        <m:e>
                          <m:m>
                            <m:mPr>
                              <m:plcHide m:val="on"/>
                              <m:mcs>
                                <m:mc>
                                  <m:mcPr>
                                    <m:count m:val="3"/>
                                    <m:mcJc m:val="center"/>
                                  </m:mcPr>
                                </m:mc>
                              </m:mcs>
                              <m:ctrlPr>
                                <a:rPr lang="en-US" sz="2000" b="1" i="1">
                                  <a:solidFill>
                                    <a:srgbClr val="836967"/>
                                  </a:solidFill>
                                  <a:latin typeface="Cambria Math" panose="02040503050406030204" pitchFamily="18" charset="0"/>
                                </a:rPr>
                              </m:ctrlPr>
                            </m:mPr>
                            <m:mr>
                              <m:e>
                                <m:sSup>
                                  <m:sSupPr>
                                    <m:ctrlPr>
                                      <a:rPr lang="en-US" sz="2000" b="1" i="1">
                                        <a:solidFill>
                                          <a:srgbClr val="836967"/>
                                        </a:solidFill>
                                        <a:latin typeface="Cambria Math" panose="02040503050406030204" pitchFamily="18" charset="0"/>
                                      </a:rPr>
                                    </m:ctrlPr>
                                  </m:sSupPr>
                                  <m:e>
                                    <m:r>
                                      <a:rPr lang="en-US" sz="2000" b="1">
                                        <a:latin typeface="Cambria Math" panose="02040503050406030204" pitchFamily="18" charset="0"/>
                                      </a:rPr>
                                      <m:t>𝓚</m:t>
                                    </m:r>
                                  </m:e>
                                  <m:sup>
                                    <m:r>
                                      <m:rPr>
                                        <m:sty m:val="p"/>
                                      </m:rPr>
                                      <a:rPr lang="en-US" sz="2000" b="0" i="0">
                                        <a:latin typeface="Cambria Math" panose="02040503050406030204" pitchFamily="18" charset="0"/>
                                      </a:rPr>
                                      <m:t>FE</m:t>
                                    </m:r>
                                  </m:sup>
                                </m:sSup>
                              </m:e>
                              <m:e>
                                <m:r>
                                  <a:rPr lang="en-US" sz="2000" b="0" i="0">
                                    <a:latin typeface="Cambria Math" panose="02040503050406030204" pitchFamily="18" charset="0"/>
                                  </a:rPr>
                                  <m:t>0</m:t>
                                </m:r>
                              </m:e>
                              <m:e>
                                <m:sSup>
                                  <m:sSupPr>
                                    <m:ctrlPr>
                                      <a:rPr lang="en-US" sz="2000" b="0" i="1">
                                        <a:solidFill>
                                          <a:srgbClr val="836967"/>
                                        </a:solidFill>
                                        <a:latin typeface="Cambria Math" panose="02040503050406030204" pitchFamily="18" charset="0"/>
                                      </a:rPr>
                                    </m:ctrlPr>
                                  </m:sSupPr>
                                  <m:e>
                                    <m:r>
                                      <a:rPr lang="en-US" sz="2000" b="1" i="0">
                                        <a:latin typeface="Cambria Math" panose="02040503050406030204" pitchFamily="18" charset="0"/>
                                      </a:rPr>
                                      <m:t>𝓗</m:t>
                                    </m:r>
                                  </m:e>
                                  <m:sup>
                                    <m:r>
                                      <m:rPr>
                                        <m:sty m:val="p"/>
                                      </m:rPr>
                                      <a:rPr lang="en-US" sz="2000" b="0" i="0">
                                        <a:latin typeface="Cambria Math" panose="02040503050406030204" pitchFamily="18" charset="0"/>
                                      </a:rPr>
                                      <m:t>FE</m:t>
                                    </m:r>
                                  </m:sup>
                                </m:sSup>
                              </m:e>
                            </m:mr>
                            <m:mr>
                              <m:e>
                                <m:r>
                                  <a:rPr lang="en-US" sz="2000" b="0" i="0">
                                    <a:latin typeface="Cambria Math" panose="02040503050406030204" pitchFamily="18" charset="0"/>
                                  </a:rPr>
                                  <m:t>0</m:t>
                                </m:r>
                              </m:e>
                              <m:e>
                                <m:sSup>
                                  <m:sSupPr>
                                    <m:ctrlPr>
                                      <a:rPr lang="en-US" sz="2000" b="0" i="1">
                                        <a:solidFill>
                                          <a:srgbClr val="836967"/>
                                        </a:solidFill>
                                        <a:latin typeface="Cambria Math" panose="02040503050406030204" pitchFamily="18" charset="0"/>
                                      </a:rPr>
                                    </m:ctrlPr>
                                  </m:sSupPr>
                                  <m:e>
                                    <m:r>
                                      <a:rPr lang="en-US" sz="2000" b="1" i="0">
                                        <a:latin typeface="Cambria Math" panose="02040503050406030204" pitchFamily="18" charset="0"/>
                                      </a:rPr>
                                      <m:t>𝓚</m:t>
                                    </m:r>
                                  </m:e>
                                  <m:sup>
                                    <m:r>
                                      <m:rPr>
                                        <m:sty m:val="p"/>
                                      </m:rPr>
                                      <a:rPr lang="en-US" sz="2000" b="0" i="0">
                                        <a:latin typeface="Cambria Math" panose="02040503050406030204" pitchFamily="18" charset="0"/>
                                      </a:rPr>
                                      <m:t>EFG</m:t>
                                    </m:r>
                                  </m:sup>
                                </m:sSup>
                              </m:e>
                              <m:e>
                                <m:sSup>
                                  <m:sSupPr>
                                    <m:ctrlPr>
                                      <a:rPr lang="en-US" sz="2000" b="0" i="1">
                                        <a:solidFill>
                                          <a:srgbClr val="836967"/>
                                        </a:solidFill>
                                        <a:latin typeface="Cambria Math" panose="02040503050406030204" pitchFamily="18" charset="0"/>
                                      </a:rPr>
                                    </m:ctrlPr>
                                  </m:sSupPr>
                                  <m:e>
                                    <m:r>
                                      <a:rPr lang="en-US" sz="2000" b="1" i="0">
                                        <a:latin typeface="Cambria Math" panose="02040503050406030204" pitchFamily="18" charset="0"/>
                                      </a:rPr>
                                      <m:t>𝓗</m:t>
                                    </m:r>
                                  </m:e>
                                  <m:sup>
                                    <m:r>
                                      <m:rPr>
                                        <m:sty m:val="p"/>
                                      </m:rPr>
                                      <a:rPr lang="en-US" sz="2000" b="0" i="0">
                                        <a:latin typeface="Cambria Math" panose="02040503050406030204" pitchFamily="18" charset="0"/>
                                      </a:rPr>
                                      <m:t>EFG</m:t>
                                    </m:r>
                                  </m:sup>
                                </m:sSup>
                              </m:e>
                            </m:mr>
                            <m:mr>
                              <m:e>
                                <m:sSup>
                                  <m:sSupPr>
                                    <m:ctrlPr>
                                      <a:rPr lang="en-US" sz="2000" b="0" i="1">
                                        <a:solidFill>
                                          <a:srgbClr val="836967"/>
                                        </a:solidFill>
                                        <a:latin typeface="Cambria Math" panose="02040503050406030204" pitchFamily="18" charset="0"/>
                                      </a:rPr>
                                    </m:ctrlPr>
                                  </m:sSupPr>
                                  <m:e>
                                    <m:d>
                                      <m:dPr>
                                        <m:ctrlPr>
                                          <a:rPr lang="en-US" sz="2000" b="0" i="1">
                                            <a:solidFill>
                                              <a:srgbClr val="836967"/>
                                            </a:solidFill>
                                            <a:latin typeface="Cambria Math" panose="02040503050406030204" pitchFamily="18" charset="0"/>
                                          </a:rPr>
                                        </m:ctrlPr>
                                      </m:dPr>
                                      <m:e>
                                        <m:sSup>
                                          <m:sSupPr>
                                            <m:ctrlPr>
                                              <a:rPr lang="en-US" sz="2000" b="0" i="1">
                                                <a:solidFill>
                                                  <a:srgbClr val="836967"/>
                                                </a:solidFill>
                                                <a:latin typeface="Cambria Math" panose="02040503050406030204" pitchFamily="18" charset="0"/>
                                              </a:rPr>
                                            </m:ctrlPr>
                                          </m:sSupPr>
                                          <m:e>
                                            <m:r>
                                              <a:rPr lang="en-US" sz="2000" b="1" i="0">
                                                <a:latin typeface="Cambria Math" panose="02040503050406030204" pitchFamily="18" charset="0"/>
                                              </a:rPr>
                                              <m:t>𝓗</m:t>
                                            </m:r>
                                          </m:e>
                                          <m:sup>
                                            <m:r>
                                              <m:rPr>
                                                <m:sty m:val="p"/>
                                              </m:rPr>
                                              <a:rPr lang="en-US" sz="2000" b="0" i="0">
                                                <a:latin typeface="Cambria Math" panose="02040503050406030204" pitchFamily="18" charset="0"/>
                                              </a:rPr>
                                              <m:t>FE</m:t>
                                            </m:r>
                                          </m:sup>
                                        </m:sSup>
                                      </m:e>
                                    </m:d>
                                  </m:e>
                                  <m:sup>
                                    <m:r>
                                      <a:rPr lang="en-US" sz="2000" b="0" i="1">
                                        <a:latin typeface="Cambria Math" panose="02040503050406030204" pitchFamily="18" charset="0"/>
                                      </a:rPr>
                                      <m:t>𝑇</m:t>
                                    </m:r>
                                  </m:sup>
                                </m:sSup>
                              </m:e>
                              <m:e>
                                <m:sSup>
                                  <m:sSupPr>
                                    <m:ctrlPr>
                                      <a:rPr lang="en-US" sz="2000" b="0" i="1">
                                        <a:solidFill>
                                          <a:srgbClr val="836967"/>
                                        </a:solidFill>
                                        <a:latin typeface="Cambria Math" panose="02040503050406030204" pitchFamily="18" charset="0"/>
                                      </a:rPr>
                                    </m:ctrlPr>
                                  </m:sSupPr>
                                  <m:e>
                                    <m:d>
                                      <m:dPr>
                                        <m:ctrlPr>
                                          <a:rPr lang="en-US" sz="2000" b="0" i="1">
                                            <a:solidFill>
                                              <a:srgbClr val="836967"/>
                                            </a:solidFill>
                                            <a:latin typeface="Cambria Math" panose="02040503050406030204" pitchFamily="18" charset="0"/>
                                          </a:rPr>
                                        </m:ctrlPr>
                                      </m:dPr>
                                      <m:e>
                                        <m:sSup>
                                          <m:sSupPr>
                                            <m:ctrlPr>
                                              <a:rPr lang="en-US" sz="2000" b="0" i="1">
                                                <a:solidFill>
                                                  <a:srgbClr val="836967"/>
                                                </a:solidFill>
                                                <a:latin typeface="Cambria Math" panose="02040503050406030204" pitchFamily="18" charset="0"/>
                                              </a:rPr>
                                            </m:ctrlPr>
                                          </m:sSupPr>
                                          <m:e>
                                            <m:r>
                                              <a:rPr lang="en-US" sz="2000" b="1" i="0">
                                                <a:latin typeface="Cambria Math" panose="02040503050406030204" pitchFamily="18" charset="0"/>
                                              </a:rPr>
                                              <m:t>𝓗</m:t>
                                            </m:r>
                                          </m:e>
                                          <m:sup>
                                            <m:r>
                                              <m:rPr>
                                                <m:sty m:val="p"/>
                                              </m:rPr>
                                              <a:rPr lang="en-US" sz="2000" b="0" i="0">
                                                <a:latin typeface="Cambria Math" panose="02040503050406030204" pitchFamily="18" charset="0"/>
                                              </a:rPr>
                                              <m:t>EFG</m:t>
                                            </m:r>
                                          </m:sup>
                                        </m:sSup>
                                      </m:e>
                                    </m:d>
                                  </m:e>
                                  <m:sup>
                                    <m:r>
                                      <a:rPr lang="en-US" sz="2000" b="0" i="1">
                                        <a:latin typeface="Cambria Math" panose="02040503050406030204" pitchFamily="18" charset="0"/>
                                      </a:rPr>
                                      <m:t>𝑇</m:t>
                                    </m:r>
                                  </m:sup>
                                </m:sSup>
                              </m:e>
                              <m:e>
                                <m:r>
                                  <a:rPr lang="en-US" sz="2000" b="0" i="0">
                                    <a:latin typeface="Cambria Math" panose="02040503050406030204" pitchFamily="18" charset="0"/>
                                  </a:rPr>
                                  <m:t>0</m:t>
                                </m:r>
                              </m:e>
                            </m:mr>
                          </m:m>
                        </m:e>
                      </m:d>
                      <m:d>
                        <m:dPr>
                          <m:begChr m:val="["/>
                          <m:endChr m:val="]"/>
                          <m:ctrlPr>
                            <a:rPr lang="en-US" sz="2000" b="1" i="1">
                              <a:solidFill>
                                <a:srgbClr val="836967"/>
                              </a:solidFill>
                              <a:latin typeface="Cambria Math" panose="02040503050406030204" pitchFamily="18" charset="0"/>
                            </a:rPr>
                          </m:ctrlPr>
                        </m:dPr>
                        <m:e>
                          <m:eqArr>
                            <m:eqArrPr>
                              <m:ctrlPr>
                                <a:rPr lang="en-US" sz="2000" b="1" i="1">
                                  <a:solidFill>
                                    <a:srgbClr val="836967"/>
                                  </a:solidFill>
                                  <a:latin typeface="Cambria Math" panose="02040503050406030204" pitchFamily="18" charset="0"/>
                                </a:rPr>
                              </m:ctrlPr>
                            </m:eqArrPr>
                            <m:e>
                              <m:r>
                                <a:rPr lang="en-US" sz="2000" b="0" i="0">
                                  <a:latin typeface="Cambria Math" panose="02040503050406030204" pitchFamily="18" charset="0"/>
                                </a:rPr>
                                <m:t>&amp;</m:t>
                              </m:r>
                              <m:sSup>
                                <m:sSupPr>
                                  <m:ctrlPr>
                                    <a:rPr lang="en-US" sz="2000" b="0" i="1">
                                      <a:solidFill>
                                        <a:srgbClr val="836967"/>
                                      </a:solidFill>
                                      <a:latin typeface="Cambria Math" panose="02040503050406030204" pitchFamily="18" charset="0"/>
                                    </a:rPr>
                                  </m:ctrlPr>
                                </m:sSupPr>
                                <m:e>
                                  <m:r>
                                    <a:rPr lang="en-US" sz="2000" b="1" i="0">
                                      <a:latin typeface="Cambria Math" panose="02040503050406030204" pitchFamily="18" charset="0"/>
                                    </a:rPr>
                                    <m:t>𝓐</m:t>
                                  </m:r>
                                </m:e>
                                <m:sup>
                                  <m:r>
                                    <m:rPr>
                                      <m:sty m:val="p"/>
                                    </m:rPr>
                                    <a:rPr lang="en-US" sz="2000" b="0" i="0">
                                      <a:latin typeface="Cambria Math" panose="02040503050406030204" pitchFamily="18" charset="0"/>
                                    </a:rPr>
                                    <m:t>FE</m:t>
                                  </m:r>
                                </m:sup>
                              </m:sSup>
                            </m:e>
                            <m:e>
                              <m:r>
                                <a:rPr lang="en-US" sz="2000" b="0" i="0">
                                  <a:latin typeface="Cambria Math" panose="02040503050406030204" pitchFamily="18" charset="0"/>
                                </a:rPr>
                                <m:t>&amp;</m:t>
                              </m:r>
                              <m:sSup>
                                <m:sSupPr>
                                  <m:ctrlPr>
                                    <a:rPr lang="en-US" sz="2000" b="0" i="1">
                                      <a:solidFill>
                                        <a:srgbClr val="836967"/>
                                      </a:solidFill>
                                      <a:latin typeface="Cambria Math" panose="02040503050406030204" pitchFamily="18" charset="0"/>
                                    </a:rPr>
                                  </m:ctrlPr>
                                </m:sSupPr>
                                <m:e>
                                  <m:acc>
                                    <m:accPr>
                                      <m:chr m:val="̂"/>
                                      <m:ctrlPr>
                                        <a:rPr lang="en-US" sz="2000" b="0" i="1">
                                          <a:solidFill>
                                            <a:srgbClr val="836967"/>
                                          </a:solidFill>
                                          <a:latin typeface="Cambria Math" panose="02040503050406030204" pitchFamily="18" charset="0"/>
                                        </a:rPr>
                                      </m:ctrlPr>
                                    </m:accPr>
                                    <m:e>
                                      <m:r>
                                        <a:rPr lang="en-US" sz="2000" b="1" i="0">
                                          <a:latin typeface="Cambria Math" panose="02040503050406030204" pitchFamily="18" charset="0"/>
                                        </a:rPr>
                                        <m:t>𝓐</m:t>
                                      </m:r>
                                    </m:e>
                                  </m:acc>
                                </m:e>
                                <m:sup>
                                  <m:r>
                                    <m:rPr>
                                      <m:sty m:val="p"/>
                                    </m:rPr>
                                    <a:rPr lang="en-US" sz="2000" b="0" i="0">
                                      <a:latin typeface="Cambria Math" panose="02040503050406030204" pitchFamily="18" charset="0"/>
                                    </a:rPr>
                                    <m:t>EFG</m:t>
                                  </m:r>
                                </m:sup>
                              </m:sSup>
                            </m:e>
                            <m:e>
                              <m:r>
                                <a:rPr lang="en-US" sz="2000" b="0" i="0">
                                  <a:latin typeface="Cambria Math" panose="02040503050406030204" pitchFamily="18" charset="0"/>
                                </a:rPr>
                                <m:t>&amp;</m:t>
                              </m:r>
                              <m:r>
                                <a:rPr lang="en-US" sz="2000" b="0" i="1">
                                  <a:latin typeface="Cambria Math" panose="02040503050406030204" pitchFamily="18" charset="0"/>
                                </a:rPr>
                                <m:t>𝜂</m:t>
                              </m:r>
                            </m:e>
                          </m:eqArr>
                        </m:e>
                      </m:d>
                      <m:r>
                        <a:rPr lang="en-US" sz="2000" b="0" i="0">
                          <a:latin typeface="Cambria Math" panose="02040503050406030204" pitchFamily="18" charset="0"/>
                        </a:rPr>
                        <m:t>=</m:t>
                      </m:r>
                      <m:d>
                        <m:dPr>
                          <m:begChr m:val="["/>
                          <m:endChr m:val="]"/>
                          <m:ctrlPr>
                            <a:rPr lang="en-US" sz="2000" b="0" i="1">
                              <a:solidFill>
                                <a:srgbClr val="836967"/>
                              </a:solidFill>
                              <a:latin typeface="Cambria Math" panose="02040503050406030204" pitchFamily="18" charset="0"/>
                            </a:rPr>
                          </m:ctrlPr>
                        </m:dPr>
                        <m:e>
                          <m:eqArr>
                            <m:eqArrPr>
                              <m:ctrlPr>
                                <a:rPr lang="en-US" sz="2000" b="0" i="1">
                                  <a:solidFill>
                                    <a:srgbClr val="836967"/>
                                  </a:solidFill>
                                  <a:latin typeface="Cambria Math" panose="02040503050406030204" pitchFamily="18" charset="0"/>
                                </a:rPr>
                              </m:ctrlPr>
                            </m:eqArrPr>
                            <m:e>
                              <m:r>
                                <a:rPr lang="en-US" sz="2000" b="0" i="0">
                                  <a:latin typeface="Cambria Math" panose="02040503050406030204" pitchFamily="18" charset="0"/>
                                </a:rPr>
                                <m:t>&amp;</m:t>
                              </m:r>
                              <m:r>
                                <a:rPr lang="en-US" sz="2000" b="0" i="1">
                                  <a:latin typeface="Cambria Math" panose="02040503050406030204" pitchFamily="18" charset="0"/>
                                </a:rPr>
                                <m:t>𝐹</m:t>
                              </m:r>
                            </m:e>
                            <m:e>
                              <m:r>
                                <a:rPr lang="en-US" sz="2000" b="0" i="0">
                                  <a:latin typeface="Cambria Math" panose="02040503050406030204" pitchFamily="18" charset="0"/>
                                </a:rPr>
                                <m:t>&amp;</m:t>
                              </m:r>
                              <m:r>
                                <a:rPr lang="en-US" sz="2000" b="0" i="0">
                                  <a:latin typeface="Cambria Math" panose="02040503050406030204" pitchFamily="18" charset="0"/>
                                </a:rPr>
                                <m:t>0</m:t>
                              </m:r>
                            </m:e>
                            <m:e>
                              <m:r>
                                <a:rPr lang="en-US" sz="2000" b="0" i="0">
                                  <a:latin typeface="Cambria Math" panose="02040503050406030204" pitchFamily="18" charset="0"/>
                                </a:rPr>
                                <m:t>&amp;</m:t>
                              </m:r>
                              <m:r>
                                <a:rPr lang="en-US" sz="2000" b="0" i="0">
                                  <a:latin typeface="Cambria Math" panose="02040503050406030204" pitchFamily="18" charset="0"/>
                                </a:rPr>
                                <m:t>0</m:t>
                              </m:r>
                            </m:e>
                          </m:eqArr>
                        </m:e>
                      </m:d>
                    </m:oMath>
                  </m:oMathPara>
                </a14:m>
                <a:endParaRPr lang="en-US" sz="2000" dirty="0"/>
              </a:p>
            </p:txBody>
          </p:sp>
        </mc:Choice>
        <mc:Fallback xmlns="">
          <p:sp>
            <p:nvSpPr>
              <p:cNvPr id="23" name="TextBox 22">
                <a:extLst>
                  <a:ext uri="{FF2B5EF4-FFF2-40B4-BE49-F238E27FC236}">
                    <a16:creationId xmlns="" xmlns:a16="http://schemas.microsoft.com/office/drawing/2014/main" xmlns:a14="http://schemas.microsoft.com/office/drawing/2010/main" id="{90B52E19-D22B-40E1-BE85-EB2190515776}"/>
                  </a:ext>
                </a:extLst>
              </p:cNvPr>
              <p:cNvSpPr txBox="1">
                <a:spLocks noRot="1" noChangeAspect="1" noMove="1" noResize="1" noEditPoints="1" noAdjustHandles="1" noChangeArrowheads="1" noChangeShapeType="1" noTextEdit="1"/>
              </p:cNvSpPr>
              <p:nvPr/>
            </p:nvSpPr>
            <p:spPr>
              <a:xfrm>
                <a:off x="4151784" y="3792375"/>
                <a:ext cx="5976664" cy="1107611"/>
              </a:xfrm>
              <a:prstGeom prst="rect">
                <a:avLst/>
              </a:prstGeom>
              <a:blipFill rotWithShape="0">
                <a:blip r:embed="rId3"/>
                <a:stretch>
                  <a:fillRect/>
                </a:stretch>
              </a:blipFill>
            </p:spPr>
            <p:txBody>
              <a:bodyPr/>
              <a:lstStyle/>
              <a:p>
                <a:r>
                  <a:rPr lang="en-US">
                    <a:noFill/>
                  </a:rPr>
                  <a:t> </a:t>
                </a:r>
              </a:p>
            </p:txBody>
          </p:sp>
        </mc:Fallback>
      </mc:AlternateContent>
      <p:sp>
        <p:nvSpPr>
          <p:cNvPr id="24" name="Rectangle 23"/>
          <p:cNvSpPr/>
          <p:nvPr/>
        </p:nvSpPr>
        <p:spPr>
          <a:xfrm>
            <a:off x="1157587" y="1363420"/>
            <a:ext cx="2539478" cy="400110"/>
          </a:xfrm>
          <a:prstGeom prst="rect">
            <a:avLst/>
          </a:prstGeom>
        </p:spPr>
        <p:txBody>
          <a:bodyPr wrap="none">
            <a:spAutoFit/>
          </a:bodyPr>
          <a:lstStyle/>
          <a:p>
            <a:pPr eaLnBrk="1" hangingPunct="1">
              <a:spcBef>
                <a:spcPct val="50000"/>
              </a:spcBef>
              <a:defRPr/>
            </a:pPr>
            <a:r>
              <a:rPr lang="en-US" sz="2000" b="1" dirty="0">
                <a:latin typeface="Times New Roman" panose="02020603050405020304" pitchFamily="18" charset="0"/>
                <a:cs typeface="Times New Roman" panose="02020603050405020304" pitchFamily="18" charset="0"/>
              </a:rPr>
              <a:t>Continuity </a:t>
            </a:r>
            <a:r>
              <a:rPr lang="en-US" sz="2000" b="1" dirty="0" smtClean="0">
                <a:latin typeface="Times New Roman" panose="02020603050405020304" pitchFamily="18" charset="0"/>
                <a:cs typeface="Times New Roman" panose="02020603050405020304" pitchFamily="18" charset="0"/>
              </a:rPr>
              <a:t>condition:</a:t>
            </a:r>
            <a:endParaRPr lang="en-US" sz="20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 xmlns:a16="http://schemas.microsoft.com/office/drawing/2014/main" id="{F17EBCE6-2041-4974-BE77-7D393E61E1AF}"/>
                  </a:ext>
                </a:extLst>
              </p:cNvPr>
              <p:cNvSpPr txBox="1"/>
              <p:nvPr/>
            </p:nvSpPr>
            <p:spPr>
              <a:xfrm>
                <a:off x="5545377" y="1363420"/>
                <a:ext cx="3702570" cy="4101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i="0" smtClean="0">
                          <a:latin typeface="Cambria Math" panose="02040503050406030204" pitchFamily="18" charset="0"/>
                        </a:rPr>
                        <m:t> </m:t>
                      </m:r>
                      <m:sSubSup>
                        <m:sSubSupPr>
                          <m:ctrlPr>
                            <a:rPr lang="en-US" sz="2000" i="1">
                              <a:solidFill>
                                <a:srgbClr val="836967"/>
                              </a:solidFill>
                              <a:latin typeface="Cambria Math" panose="02040503050406030204" pitchFamily="18" charset="0"/>
                            </a:rPr>
                          </m:ctrlPr>
                        </m:sSubSupPr>
                        <m:e>
                          <m:r>
                            <a:rPr lang="en-US" sz="2000" i="1">
                              <a:latin typeface="Cambria Math" panose="02040503050406030204" pitchFamily="18" charset="0"/>
                            </a:rPr>
                            <m:t>𝐴</m:t>
                          </m:r>
                        </m:e>
                        <m:sub>
                          <m:r>
                            <a:rPr lang="en-US" sz="2000" i="1">
                              <a:latin typeface="Cambria Math" panose="02040503050406030204" pitchFamily="18" charset="0"/>
                            </a:rPr>
                            <m:t>𝑧</m:t>
                          </m:r>
                        </m:sub>
                        <m:sup>
                          <m:r>
                            <m:rPr>
                              <m:sty m:val="p"/>
                            </m:rPr>
                            <a:rPr lang="en-US" sz="2000" i="0">
                              <a:latin typeface="Cambria Math" panose="02040503050406030204" pitchFamily="18" charset="0"/>
                            </a:rPr>
                            <m:t>FE</m:t>
                          </m:r>
                        </m:sup>
                      </m:sSubSup>
                      <m:d>
                        <m:dPr>
                          <m:ctrlPr>
                            <a:rPr lang="en-US" sz="2000" i="1">
                              <a:solidFill>
                                <a:srgbClr val="836967"/>
                              </a:solidFill>
                              <a:latin typeface="Cambria Math" panose="02040503050406030204" pitchFamily="18" charset="0"/>
                            </a:rPr>
                          </m:ctrlPr>
                        </m:dPr>
                        <m:e>
                          <m:r>
                            <a:rPr lang="en-US" sz="2000" b="1" i="0">
                              <a:latin typeface="Cambria Math" panose="02040503050406030204" pitchFamily="18" charset="0"/>
                            </a:rPr>
                            <m:t>𝐱</m:t>
                          </m:r>
                        </m:e>
                      </m:d>
                      <m:r>
                        <a:rPr lang="en-US" sz="2000" b="0" i="0">
                          <a:latin typeface="Cambria Math" panose="02040503050406030204" pitchFamily="18" charset="0"/>
                        </a:rPr>
                        <m:t>=</m:t>
                      </m:r>
                      <m:sSubSup>
                        <m:sSubSupPr>
                          <m:ctrlPr>
                            <a:rPr lang="en-US" sz="2000" b="0" i="1">
                              <a:solidFill>
                                <a:srgbClr val="836967"/>
                              </a:solidFill>
                              <a:latin typeface="Cambria Math" panose="02040503050406030204" pitchFamily="18" charset="0"/>
                            </a:rPr>
                          </m:ctrlPr>
                        </m:sSubSupPr>
                        <m:e>
                          <m:r>
                            <a:rPr lang="en-US" sz="2000" b="0" i="1">
                              <a:latin typeface="Cambria Math" panose="02040503050406030204" pitchFamily="18" charset="0"/>
                            </a:rPr>
                            <m:t>𝐴</m:t>
                          </m:r>
                        </m:e>
                        <m:sub>
                          <m:r>
                            <a:rPr lang="en-US" sz="2000" b="0" i="1">
                              <a:latin typeface="Cambria Math" panose="02040503050406030204" pitchFamily="18" charset="0"/>
                            </a:rPr>
                            <m:t>𝑧</m:t>
                          </m:r>
                        </m:sub>
                        <m:sup>
                          <m:r>
                            <m:rPr>
                              <m:sty m:val="p"/>
                            </m:rPr>
                            <a:rPr lang="en-US" sz="2000" b="0" i="0">
                              <a:latin typeface="Cambria Math" panose="02040503050406030204" pitchFamily="18" charset="0"/>
                            </a:rPr>
                            <m:t>EFG</m:t>
                          </m:r>
                        </m:sup>
                      </m:sSubSup>
                      <m:d>
                        <m:dPr>
                          <m:ctrlPr>
                            <a:rPr lang="en-US" sz="2000" b="0" i="1">
                              <a:solidFill>
                                <a:srgbClr val="836967"/>
                              </a:solidFill>
                              <a:latin typeface="Cambria Math" panose="02040503050406030204" pitchFamily="18" charset="0"/>
                            </a:rPr>
                          </m:ctrlPr>
                        </m:dPr>
                        <m:e>
                          <m:r>
                            <a:rPr lang="en-US" sz="2000" b="1" i="0">
                              <a:latin typeface="Cambria Math" panose="02040503050406030204" pitchFamily="18" charset="0"/>
                            </a:rPr>
                            <m:t>𝐱</m:t>
                          </m:r>
                        </m:e>
                      </m:d>
                      <m:r>
                        <a:rPr lang="en-US" sz="2000" b="0" i="0">
                          <a:latin typeface="Cambria Math" panose="02040503050406030204" pitchFamily="18" charset="0"/>
                        </a:rPr>
                        <m:t>       </m:t>
                      </m:r>
                      <m:r>
                        <a:rPr lang="en-US" sz="2000" b="1" i="0">
                          <a:latin typeface="Cambria Math" panose="02040503050406030204" pitchFamily="18" charset="0"/>
                        </a:rPr>
                        <m:t>𝐱</m:t>
                      </m:r>
                      <m:r>
                        <a:rPr lang="en-US" sz="2000" b="0" i="0">
                          <a:latin typeface="Cambria Math" panose="02040503050406030204" pitchFamily="18" charset="0"/>
                        </a:rPr>
                        <m:t>∈</m:t>
                      </m:r>
                      <m:sSup>
                        <m:sSupPr>
                          <m:ctrlPr>
                            <a:rPr lang="en-US" sz="2000" b="0" i="1">
                              <a:solidFill>
                                <a:srgbClr val="836967"/>
                              </a:solidFill>
                              <a:latin typeface="Cambria Math" panose="02040503050406030204" pitchFamily="18" charset="0"/>
                            </a:rPr>
                          </m:ctrlPr>
                        </m:sSupPr>
                        <m:e>
                          <m:r>
                            <m:rPr>
                              <m:sty m:val="p"/>
                            </m:rPr>
                            <a:rPr lang="en-US" sz="2000" b="0" i="0">
                              <a:latin typeface="Cambria Math" panose="02040503050406030204" pitchFamily="18" charset="0"/>
                            </a:rPr>
                            <m:t>Γ</m:t>
                          </m:r>
                        </m:e>
                        <m:sup>
                          <m:r>
                            <a:rPr lang="en-US" sz="2000" b="0" i="1">
                              <a:latin typeface="Cambria Math" panose="02040503050406030204" pitchFamily="18" charset="0"/>
                            </a:rPr>
                            <m:t>𝑖𝑛𝑡</m:t>
                          </m:r>
                        </m:sup>
                      </m:sSup>
                    </m:oMath>
                  </m:oMathPara>
                </a14:m>
                <a:endParaRPr lang="en-US" sz="2000" dirty="0"/>
              </a:p>
            </p:txBody>
          </p:sp>
        </mc:Choice>
        <mc:Fallback xmlns="">
          <p:sp>
            <p:nvSpPr>
              <p:cNvPr id="25" name="TextBox 24">
                <a:extLst>
                  <a:ext uri="{FF2B5EF4-FFF2-40B4-BE49-F238E27FC236}">
                    <a16:creationId xmlns="" xmlns:a16="http://schemas.microsoft.com/office/drawing/2014/main" xmlns:a14="http://schemas.microsoft.com/office/drawing/2010/main" id="{F17EBCE6-2041-4974-BE77-7D393E61E1AF}"/>
                  </a:ext>
                </a:extLst>
              </p:cNvPr>
              <p:cNvSpPr txBox="1">
                <a:spLocks noRot="1" noChangeAspect="1" noMove="1" noResize="1" noEditPoints="1" noAdjustHandles="1" noChangeArrowheads="1" noChangeShapeType="1" noTextEdit="1"/>
              </p:cNvSpPr>
              <p:nvPr/>
            </p:nvSpPr>
            <p:spPr>
              <a:xfrm>
                <a:off x="5545377" y="1363420"/>
                <a:ext cx="3702570" cy="41011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 xmlns:a16="http://schemas.microsoft.com/office/drawing/2014/main" id="{424EF21C-7B6F-4304-932A-76815F9EC311}"/>
                  </a:ext>
                </a:extLst>
              </p:cNvPr>
              <p:cNvSpPr txBox="1"/>
              <p:nvPr/>
            </p:nvSpPr>
            <p:spPr>
              <a:xfrm>
                <a:off x="3892155" y="1981053"/>
                <a:ext cx="6036195" cy="8172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836967"/>
                              </a:solidFill>
                              <a:latin typeface="Cambria Math" panose="02040503050406030204" pitchFamily="18" charset="0"/>
                            </a:rPr>
                          </m:ctrlPr>
                        </m:sSubPr>
                        <m:e>
                          <m:d>
                            <m:dPr>
                              <m:begChr m:val=""/>
                              <m:endChr m:val="|"/>
                              <m:ctrlPr>
                                <a:rPr lang="en-US" sz="2000" i="1">
                                  <a:solidFill>
                                    <a:srgbClr val="836967"/>
                                  </a:solidFill>
                                  <a:latin typeface="Cambria Math" panose="02040503050406030204" pitchFamily="18" charset="0"/>
                                </a:rPr>
                              </m:ctrlPr>
                            </m:dPr>
                            <m:e>
                              <m:f>
                                <m:fPr>
                                  <m:ctrlPr>
                                    <a:rPr lang="en-US" sz="2000" i="1">
                                      <a:solidFill>
                                        <a:srgbClr val="836967"/>
                                      </a:solidFill>
                                      <a:latin typeface="Cambria Math" panose="02040503050406030204" pitchFamily="18" charset="0"/>
                                    </a:rPr>
                                  </m:ctrlPr>
                                </m:fPr>
                                <m:num>
                                  <m:r>
                                    <a:rPr lang="en-US" sz="2000">
                                      <a:latin typeface="Cambria Math" panose="02040503050406030204" pitchFamily="18" charset="0"/>
                                    </a:rPr>
                                    <m:t>1</m:t>
                                  </m:r>
                                </m:num>
                                <m:den>
                                  <m:sSub>
                                    <m:sSubPr>
                                      <m:ctrlPr>
                                        <a:rPr lang="en-US" sz="2000" i="1">
                                          <a:solidFill>
                                            <a:srgbClr val="836967"/>
                                          </a:solidFill>
                                          <a:latin typeface="Cambria Math" panose="02040503050406030204" pitchFamily="18" charset="0"/>
                                        </a:rPr>
                                      </m:ctrlPr>
                                    </m:sSubPr>
                                    <m:e>
                                      <m:r>
                                        <a:rPr lang="en-US" sz="2000" i="1">
                                          <a:latin typeface="Cambria Math" panose="02040503050406030204" pitchFamily="18" charset="0"/>
                                        </a:rPr>
                                        <m:t>𝜇</m:t>
                                      </m:r>
                                    </m:e>
                                    <m:sub>
                                      <m:r>
                                        <m:rPr>
                                          <m:sty m:val="p"/>
                                        </m:rPr>
                                        <a:rPr lang="en-US" sz="2000" i="0">
                                          <a:latin typeface="Cambria Math" panose="02040503050406030204" pitchFamily="18" charset="0"/>
                                        </a:rPr>
                                        <m:t>FE</m:t>
                                      </m:r>
                                    </m:sub>
                                  </m:sSub>
                                </m:den>
                              </m:f>
                              <m:r>
                                <a:rPr lang="en-US" sz="2000" i="0">
                                  <a:latin typeface="Cambria Math" panose="02040503050406030204" pitchFamily="18" charset="0"/>
                                </a:rPr>
                                <m:t>𝛻</m:t>
                              </m:r>
                              <m:sSubSup>
                                <m:sSubSupPr>
                                  <m:ctrlPr>
                                    <a:rPr lang="en-US" sz="2000" i="1">
                                      <a:solidFill>
                                        <a:srgbClr val="836967"/>
                                      </a:solidFill>
                                      <a:latin typeface="Cambria Math" panose="02040503050406030204" pitchFamily="18" charset="0"/>
                                    </a:rPr>
                                  </m:ctrlPr>
                                </m:sSubSupPr>
                                <m:e>
                                  <m:r>
                                    <a:rPr lang="en-US" sz="2000" i="1">
                                      <a:latin typeface="Cambria Math" panose="02040503050406030204" pitchFamily="18" charset="0"/>
                                    </a:rPr>
                                    <m:t>𝐴</m:t>
                                  </m:r>
                                </m:e>
                                <m:sub>
                                  <m:r>
                                    <a:rPr lang="en-US" sz="2000" i="1">
                                      <a:latin typeface="Cambria Math" panose="02040503050406030204" pitchFamily="18" charset="0"/>
                                    </a:rPr>
                                    <m:t>𝑧</m:t>
                                  </m:r>
                                </m:sub>
                                <m:sup>
                                  <m:r>
                                    <m:rPr>
                                      <m:sty m:val="p"/>
                                    </m:rPr>
                                    <a:rPr lang="en-US" sz="2000" i="0">
                                      <a:latin typeface="Cambria Math" panose="02040503050406030204" pitchFamily="18" charset="0"/>
                                    </a:rPr>
                                    <m:t>FE</m:t>
                                  </m:r>
                                </m:sup>
                              </m:sSubSup>
                              <m:d>
                                <m:dPr>
                                  <m:ctrlPr>
                                    <a:rPr lang="en-US" sz="2000" i="1">
                                      <a:solidFill>
                                        <a:srgbClr val="836967"/>
                                      </a:solidFill>
                                      <a:latin typeface="Cambria Math" panose="02040503050406030204" pitchFamily="18" charset="0"/>
                                    </a:rPr>
                                  </m:ctrlPr>
                                </m:dPr>
                                <m:e>
                                  <m:r>
                                    <a:rPr lang="en-US" sz="2000" b="1" i="0">
                                      <a:latin typeface="Cambria Math" panose="02040503050406030204" pitchFamily="18" charset="0"/>
                                    </a:rPr>
                                    <m:t>𝐱</m:t>
                                  </m:r>
                                </m:e>
                              </m:d>
                              <m:r>
                                <a:rPr lang="en-US" sz="2000" b="0" i="0">
                                  <a:latin typeface="Cambria Math" panose="02040503050406030204" pitchFamily="18" charset="0"/>
                                </a:rPr>
                                <m:t>∙</m:t>
                              </m:r>
                              <m:acc>
                                <m:accPr>
                                  <m:chr m:val="⃗"/>
                                  <m:ctrlPr>
                                    <a:rPr lang="en-US" sz="2000" b="0" i="1">
                                      <a:solidFill>
                                        <a:srgbClr val="836967"/>
                                      </a:solidFill>
                                      <a:latin typeface="Cambria Math" panose="02040503050406030204" pitchFamily="18" charset="0"/>
                                    </a:rPr>
                                  </m:ctrlPr>
                                </m:accPr>
                                <m:e>
                                  <m:r>
                                    <m:rPr>
                                      <m:sty m:val="p"/>
                                    </m:rPr>
                                    <a:rPr lang="en-US" sz="2000" b="0" i="0">
                                      <a:latin typeface="Cambria Math" panose="02040503050406030204" pitchFamily="18" charset="0"/>
                                    </a:rPr>
                                    <m:t>n</m:t>
                                  </m:r>
                                </m:e>
                              </m:acc>
                            </m:e>
                          </m:d>
                        </m:e>
                        <m:sub>
                          <m:sSup>
                            <m:sSupPr>
                              <m:ctrlPr>
                                <a:rPr lang="en-US" sz="2000" b="0" i="1">
                                  <a:solidFill>
                                    <a:srgbClr val="836967"/>
                                  </a:solidFill>
                                  <a:latin typeface="Cambria Math" panose="02040503050406030204" pitchFamily="18" charset="0"/>
                                </a:rPr>
                              </m:ctrlPr>
                            </m:sSupPr>
                            <m:e>
                              <m:r>
                                <m:rPr>
                                  <m:sty m:val="p"/>
                                </m:rPr>
                                <a:rPr lang="en-US" sz="2000" b="0" i="0">
                                  <a:latin typeface="Cambria Math" panose="02040503050406030204" pitchFamily="18" charset="0"/>
                                </a:rPr>
                                <m:t>Γ</m:t>
                              </m:r>
                            </m:e>
                            <m:sup>
                              <m:r>
                                <a:rPr lang="en-US" sz="2000" b="0" i="1">
                                  <a:latin typeface="Cambria Math" panose="02040503050406030204" pitchFamily="18" charset="0"/>
                                </a:rPr>
                                <m:t>𝑖𝑛𝑡</m:t>
                              </m:r>
                            </m:sup>
                          </m:sSup>
                        </m:sub>
                      </m:sSub>
                      <m:r>
                        <a:rPr lang="en-US" sz="2000" b="0" i="0">
                          <a:latin typeface="Cambria Math" panose="02040503050406030204" pitchFamily="18" charset="0"/>
                        </a:rPr>
                        <m:t>=</m:t>
                      </m:r>
                      <m:sSub>
                        <m:sSubPr>
                          <m:ctrlPr>
                            <a:rPr lang="en-US" sz="2000" b="0" i="1">
                              <a:solidFill>
                                <a:srgbClr val="836967"/>
                              </a:solidFill>
                              <a:latin typeface="Cambria Math" panose="02040503050406030204" pitchFamily="18" charset="0"/>
                            </a:rPr>
                          </m:ctrlPr>
                        </m:sSubPr>
                        <m:e>
                          <m:d>
                            <m:dPr>
                              <m:begChr m:val=""/>
                              <m:endChr m:val="|"/>
                              <m:ctrlPr>
                                <a:rPr lang="en-US" sz="2000" b="0" i="1">
                                  <a:solidFill>
                                    <a:srgbClr val="836967"/>
                                  </a:solidFill>
                                  <a:latin typeface="Cambria Math" panose="02040503050406030204" pitchFamily="18" charset="0"/>
                                </a:rPr>
                              </m:ctrlPr>
                            </m:dPr>
                            <m:e>
                              <m:f>
                                <m:fPr>
                                  <m:ctrlPr>
                                    <a:rPr lang="en-US" sz="2000" b="0" i="1">
                                      <a:solidFill>
                                        <a:srgbClr val="836967"/>
                                      </a:solidFill>
                                      <a:latin typeface="Cambria Math" panose="02040503050406030204" pitchFamily="18" charset="0"/>
                                    </a:rPr>
                                  </m:ctrlPr>
                                </m:fPr>
                                <m:num>
                                  <m:r>
                                    <a:rPr lang="en-US" sz="2000" b="0" i="0">
                                      <a:latin typeface="Cambria Math" panose="02040503050406030204" pitchFamily="18" charset="0"/>
                                    </a:rPr>
                                    <m:t>1</m:t>
                                  </m:r>
                                </m:num>
                                <m:den>
                                  <m:sSub>
                                    <m:sSubPr>
                                      <m:ctrlPr>
                                        <a:rPr lang="en-US" sz="2000" b="0" i="1">
                                          <a:solidFill>
                                            <a:srgbClr val="836967"/>
                                          </a:solidFill>
                                          <a:latin typeface="Cambria Math" panose="02040503050406030204" pitchFamily="18" charset="0"/>
                                        </a:rPr>
                                      </m:ctrlPr>
                                    </m:sSubPr>
                                    <m:e>
                                      <m:r>
                                        <a:rPr lang="en-US" sz="2000" b="0" i="1">
                                          <a:latin typeface="Cambria Math" panose="02040503050406030204" pitchFamily="18" charset="0"/>
                                        </a:rPr>
                                        <m:t>𝜇</m:t>
                                      </m:r>
                                    </m:e>
                                    <m:sub>
                                      <m:r>
                                        <m:rPr>
                                          <m:sty m:val="p"/>
                                        </m:rPr>
                                        <a:rPr lang="en-US" sz="2000" b="0" i="0">
                                          <a:latin typeface="Cambria Math" panose="02040503050406030204" pitchFamily="18" charset="0"/>
                                        </a:rPr>
                                        <m:t>EFG</m:t>
                                      </m:r>
                                    </m:sub>
                                  </m:sSub>
                                </m:den>
                              </m:f>
                              <m:r>
                                <a:rPr lang="en-US" sz="2000" b="0" i="0">
                                  <a:latin typeface="Cambria Math" panose="02040503050406030204" pitchFamily="18" charset="0"/>
                                </a:rPr>
                                <m:t>𝛻</m:t>
                              </m:r>
                              <m:sSubSup>
                                <m:sSubSupPr>
                                  <m:ctrlPr>
                                    <a:rPr lang="en-US" sz="2000" b="0" i="1">
                                      <a:solidFill>
                                        <a:srgbClr val="836967"/>
                                      </a:solidFill>
                                      <a:latin typeface="Cambria Math" panose="02040503050406030204" pitchFamily="18" charset="0"/>
                                    </a:rPr>
                                  </m:ctrlPr>
                                </m:sSubSupPr>
                                <m:e>
                                  <m:r>
                                    <a:rPr lang="en-US" sz="2000" b="0" i="1">
                                      <a:latin typeface="Cambria Math" panose="02040503050406030204" pitchFamily="18" charset="0"/>
                                    </a:rPr>
                                    <m:t>𝐴</m:t>
                                  </m:r>
                                </m:e>
                                <m:sub>
                                  <m:r>
                                    <a:rPr lang="en-US" sz="2000" b="0" i="1">
                                      <a:latin typeface="Cambria Math" panose="02040503050406030204" pitchFamily="18" charset="0"/>
                                    </a:rPr>
                                    <m:t>𝑧</m:t>
                                  </m:r>
                                </m:sub>
                                <m:sup>
                                  <m:r>
                                    <m:rPr>
                                      <m:sty m:val="p"/>
                                    </m:rPr>
                                    <a:rPr lang="en-US" sz="2000" b="0" i="0">
                                      <a:latin typeface="Cambria Math" panose="02040503050406030204" pitchFamily="18" charset="0"/>
                                    </a:rPr>
                                    <m:t>EFG</m:t>
                                  </m:r>
                                </m:sup>
                              </m:sSubSup>
                              <m:d>
                                <m:dPr>
                                  <m:ctrlPr>
                                    <a:rPr lang="en-US" sz="2000" b="0" i="1">
                                      <a:solidFill>
                                        <a:srgbClr val="836967"/>
                                      </a:solidFill>
                                      <a:latin typeface="Cambria Math" panose="02040503050406030204" pitchFamily="18" charset="0"/>
                                    </a:rPr>
                                  </m:ctrlPr>
                                </m:dPr>
                                <m:e>
                                  <m:r>
                                    <a:rPr lang="en-US" sz="2000" b="1" i="0">
                                      <a:latin typeface="Cambria Math" panose="02040503050406030204" pitchFamily="18" charset="0"/>
                                    </a:rPr>
                                    <m:t>𝐱</m:t>
                                  </m:r>
                                </m:e>
                              </m:d>
                              <m:r>
                                <a:rPr lang="en-US" sz="2000" b="0" i="0">
                                  <a:latin typeface="Cambria Math" panose="02040503050406030204" pitchFamily="18" charset="0"/>
                                </a:rPr>
                                <m:t>∙</m:t>
                              </m:r>
                              <m:acc>
                                <m:accPr>
                                  <m:chr m:val="⃗"/>
                                  <m:ctrlPr>
                                    <a:rPr lang="en-US" sz="2000" b="0" i="1">
                                      <a:solidFill>
                                        <a:srgbClr val="836967"/>
                                      </a:solidFill>
                                      <a:latin typeface="Cambria Math" panose="02040503050406030204" pitchFamily="18" charset="0"/>
                                    </a:rPr>
                                  </m:ctrlPr>
                                </m:accPr>
                                <m:e>
                                  <m:r>
                                    <m:rPr>
                                      <m:sty m:val="p"/>
                                    </m:rPr>
                                    <a:rPr lang="en-US" sz="2000" b="0" i="0">
                                      <a:latin typeface="Cambria Math" panose="02040503050406030204" pitchFamily="18" charset="0"/>
                                    </a:rPr>
                                    <m:t>n</m:t>
                                  </m:r>
                                </m:e>
                              </m:acc>
                            </m:e>
                          </m:d>
                        </m:e>
                        <m:sub>
                          <m:sSup>
                            <m:sSupPr>
                              <m:ctrlPr>
                                <a:rPr lang="en-US" sz="2000" b="0" i="1">
                                  <a:solidFill>
                                    <a:srgbClr val="836967"/>
                                  </a:solidFill>
                                  <a:latin typeface="Cambria Math" panose="02040503050406030204" pitchFamily="18" charset="0"/>
                                </a:rPr>
                              </m:ctrlPr>
                            </m:sSupPr>
                            <m:e>
                              <m:r>
                                <m:rPr>
                                  <m:sty m:val="p"/>
                                </m:rPr>
                                <a:rPr lang="en-US" sz="2000" b="0" i="0">
                                  <a:latin typeface="Cambria Math" panose="02040503050406030204" pitchFamily="18" charset="0"/>
                                </a:rPr>
                                <m:t>Γ</m:t>
                              </m:r>
                            </m:e>
                            <m:sup>
                              <m:r>
                                <a:rPr lang="en-US" sz="2000" b="0" i="1">
                                  <a:latin typeface="Cambria Math" panose="02040503050406030204" pitchFamily="18" charset="0"/>
                                </a:rPr>
                                <m:t>𝑖𝑛𝑡</m:t>
                              </m:r>
                            </m:sup>
                          </m:sSup>
                        </m:sub>
                      </m:sSub>
                    </m:oMath>
                  </m:oMathPara>
                </a14:m>
                <a:endParaRPr lang="en-US" sz="2000" dirty="0"/>
              </a:p>
            </p:txBody>
          </p:sp>
        </mc:Choice>
        <mc:Fallback xmlns="">
          <p:sp>
            <p:nvSpPr>
              <p:cNvPr id="26" name="TextBox 25">
                <a:extLst>
                  <a:ext uri="{FF2B5EF4-FFF2-40B4-BE49-F238E27FC236}">
                    <a16:creationId xmlns="" xmlns:a16="http://schemas.microsoft.com/office/drawing/2014/main" xmlns:a14="http://schemas.microsoft.com/office/drawing/2010/main" id="{424EF21C-7B6F-4304-932A-76815F9EC311}"/>
                  </a:ext>
                </a:extLst>
              </p:cNvPr>
              <p:cNvSpPr txBox="1">
                <a:spLocks noRot="1" noChangeAspect="1" noMove="1" noResize="1" noEditPoints="1" noAdjustHandles="1" noChangeArrowheads="1" noChangeShapeType="1" noTextEdit="1"/>
              </p:cNvSpPr>
              <p:nvPr/>
            </p:nvSpPr>
            <p:spPr>
              <a:xfrm>
                <a:off x="3892155" y="1981053"/>
                <a:ext cx="6036195" cy="817211"/>
              </a:xfrm>
              <a:prstGeom prst="rect">
                <a:avLst/>
              </a:prstGeom>
              <a:blipFill rotWithShape="0">
                <a:blip r:embed="rId5"/>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a:defRPr/>
            </a:pPr>
            <a:fld id="{781F5502-B62B-4640-A1AA-059EBDCB9D29}" type="slidenum">
              <a:rPr lang="en-US" altLang="en-US" smtClean="0"/>
              <a:pPr>
                <a:defRPr/>
              </a:pPr>
              <a:t>14</a:t>
            </a:fld>
            <a:r>
              <a:rPr lang="en-US" altLang="en-US" smtClean="0"/>
              <a:t>/19</a:t>
            </a:r>
            <a:endParaRPr lang="en-US" altLang="en-US" dirty="0"/>
          </a:p>
        </p:txBody>
      </p:sp>
    </p:spTree>
    <p:extLst>
      <p:ext uri="{BB962C8B-B14F-4D97-AF65-F5344CB8AC3E}">
        <p14:creationId xmlns:p14="http://schemas.microsoft.com/office/powerpoint/2010/main" val="245492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a:extLst>
              <a:ext uri="{FF2B5EF4-FFF2-40B4-BE49-F238E27FC236}">
                <a16:creationId xmlns="" xmlns:a16="http://schemas.microsoft.com/office/drawing/2014/main" id="{78742069-DBCC-4170-ADB5-DE4AE3F517C4}"/>
              </a:ext>
            </a:extLst>
          </p:cNvPr>
          <p:cNvSpPr>
            <a:spLocks noChangeArrowheads="1"/>
          </p:cNvSpPr>
          <p:nvPr/>
        </p:nvSpPr>
        <p:spPr bwMode="auto">
          <a:xfrm>
            <a:off x="1524002"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a:p>
        </p:txBody>
      </p:sp>
      <p:pic>
        <p:nvPicPr>
          <p:cNvPr id="18" name="Picture 17">
            <a:extLst>
              <a:ext uri="{FF2B5EF4-FFF2-40B4-BE49-F238E27FC236}">
                <a16:creationId xmlns="" xmlns:a16="http://schemas.microsoft.com/office/drawing/2014/main" id="{02E474AA-DA09-4FBD-9163-C3598098A2FF}"/>
              </a:ext>
            </a:extLst>
          </p:cNvPr>
          <p:cNvPicPr>
            <a:picLocks noChangeAspect="1"/>
          </p:cNvPicPr>
          <p:nvPr/>
        </p:nvPicPr>
        <p:blipFill>
          <a:blip r:embed="rId3"/>
          <a:stretch>
            <a:fillRect/>
          </a:stretch>
        </p:blipFill>
        <p:spPr>
          <a:xfrm>
            <a:off x="7593894" y="3698912"/>
            <a:ext cx="3910785" cy="2929499"/>
          </a:xfrm>
          <a:prstGeom prst="rect">
            <a:avLst/>
          </a:prstGeom>
        </p:spPr>
      </p:pic>
      <p:graphicFrame>
        <p:nvGraphicFramePr>
          <p:cNvPr id="21" name="Table 20">
            <a:extLst>
              <a:ext uri="{FF2B5EF4-FFF2-40B4-BE49-F238E27FC236}">
                <a16:creationId xmlns="" xmlns:a16="http://schemas.microsoft.com/office/drawing/2014/main" id="{BC61595B-3030-4297-A237-A3556805BF44}"/>
              </a:ext>
            </a:extLst>
          </p:cNvPr>
          <p:cNvGraphicFramePr>
            <a:graphicFrameLocks noGrp="1"/>
          </p:cNvGraphicFramePr>
          <p:nvPr>
            <p:extLst>
              <p:ext uri="{D42A27DB-BD31-4B8C-83A1-F6EECF244321}">
                <p14:modId xmlns:p14="http://schemas.microsoft.com/office/powerpoint/2010/main" val="1436493096"/>
              </p:ext>
            </p:extLst>
          </p:nvPr>
        </p:nvGraphicFramePr>
        <p:xfrm>
          <a:off x="2567608" y="4675861"/>
          <a:ext cx="4154438" cy="975600"/>
        </p:xfrm>
        <a:graphic>
          <a:graphicData uri="http://schemas.openxmlformats.org/drawingml/2006/table">
            <a:tbl>
              <a:tblPr firstRow="1" firstCol="1" bandRow="1">
                <a:tableStyleId>{C083E6E3-FA7D-4D7B-A595-EF9225AFEA82}</a:tableStyleId>
              </a:tblPr>
              <a:tblGrid>
                <a:gridCol w="1752653">
                  <a:extLst>
                    <a:ext uri="{9D8B030D-6E8A-4147-A177-3AD203B41FA5}">
                      <a16:colId xmlns="" xmlns:a16="http://schemas.microsoft.com/office/drawing/2014/main" val="20000"/>
                    </a:ext>
                  </a:extLst>
                </a:gridCol>
                <a:gridCol w="1236836">
                  <a:extLst>
                    <a:ext uri="{9D8B030D-6E8A-4147-A177-3AD203B41FA5}">
                      <a16:colId xmlns="" xmlns:a16="http://schemas.microsoft.com/office/drawing/2014/main" val="20001"/>
                    </a:ext>
                  </a:extLst>
                </a:gridCol>
                <a:gridCol w="1164949">
                  <a:extLst>
                    <a:ext uri="{9D8B030D-6E8A-4147-A177-3AD203B41FA5}">
                      <a16:colId xmlns="" xmlns:a16="http://schemas.microsoft.com/office/drawing/2014/main" val="20002"/>
                    </a:ext>
                  </a:extLst>
                </a:gridCol>
              </a:tblGrid>
              <a:tr h="253034">
                <a:tc>
                  <a:txBody>
                    <a:bodyPr/>
                    <a:lstStyle/>
                    <a:p>
                      <a:pPr marL="0" marR="0" indent="0" algn="ctr">
                        <a:lnSpc>
                          <a:spcPct val="107000"/>
                        </a:lnSpc>
                        <a:spcBef>
                          <a:spcPts val="0"/>
                        </a:spcBef>
                        <a:spcAft>
                          <a:spcPts val="0"/>
                        </a:spcAft>
                      </a:pPr>
                      <a:r>
                        <a:rPr lang="en-US" sz="1800" dirty="0">
                          <a:effectLst/>
                          <a:latin typeface="Times New Roman" panose="02020603050405020304" pitchFamily="18" charset="0"/>
                          <a:cs typeface="Times New Roman" panose="02020603050405020304" pitchFamily="18" charset="0"/>
                        </a:rPr>
                        <a:t>method</a:t>
                      </a:r>
                      <a:endPar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T w="12700" cap="flat" cmpd="sng" algn="ctr">
                      <a:solidFill>
                        <a:srgbClr val="45A26B"/>
                      </a:solidFill>
                      <a:prstDash val="solid"/>
                      <a:round/>
                      <a:headEnd type="none" w="med" len="med"/>
                      <a:tailEnd type="none" w="med" len="med"/>
                    </a:lnT>
                    <a:lnB w="12700" cap="flat" cmpd="sng" algn="ctr">
                      <a:solidFill>
                        <a:srgbClr val="45A26B"/>
                      </a:solidFill>
                      <a:prstDash val="solid"/>
                      <a:round/>
                      <a:headEnd type="none" w="med" len="med"/>
                      <a:tailEnd type="none" w="med" len="med"/>
                    </a:lnB>
                  </a:tcPr>
                </a:tc>
                <a:tc>
                  <a:txBody>
                    <a:bodyPr/>
                    <a:lstStyle/>
                    <a:p>
                      <a:pPr marL="0" marR="0" indent="0" algn="ctr">
                        <a:lnSpc>
                          <a:spcPct val="107000"/>
                        </a:lnSpc>
                        <a:spcBef>
                          <a:spcPts val="0"/>
                        </a:spcBef>
                        <a:spcAft>
                          <a:spcPts val="0"/>
                        </a:spcAft>
                      </a:pPr>
                      <a:r>
                        <a:rPr lang="en-US" sz="1800" b="1" dirty="0">
                          <a:effectLst/>
                          <a:latin typeface="Times New Roman" panose="02020603050405020304" pitchFamily="18" charset="0"/>
                          <a:cs typeface="Times New Roman" panose="02020603050405020304" pitchFamily="18" charset="0"/>
                        </a:rPr>
                        <a:t>FE</a:t>
                      </a:r>
                      <a:endParaRPr lang="en-US" sz="18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T w="12700" cap="flat" cmpd="sng" algn="ctr">
                      <a:solidFill>
                        <a:srgbClr val="45A26B"/>
                      </a:solidFill>
                      <a:prstDash val="solid"/>
                      <a:round/>
                      <a:headEnd type="none" w="med" len="med"/>
                      <a:tailEnd type="none" w="med" len="med"/>
                    </a:lnT>
                    <a:lnB w="12700" cap="flat" cmpd="sng" algn="ctr">
                      <a:solidFill>
                        <a:srgbClr val="45A26B"/>
                      </a:solidFill>
                      <a:prstDash val="solid"/>
                      <a:round/>
                      <a:headEnd type="none" w="med" len="med"/>
                      <a:tailEnd type="none" w="med" len="med"/>
                    </a:lnB>
                  </a:tcPr>
                </a:tc>
                <a:tc>
                  <a:txBody>
                    <a:bodyPr/>
                    <a:lstStyle/>
                    <a:p>
                      <a:pPr marL="0" marR="0" indent="0" algn="ctr">
                        <a:lnSpc>
                          <a:spcPct val="107000"/>
                        </a:lnSpc>
                        <a:spcBef>
                          <a:spcPts val="0"/>
                        </a:spcBef>
                        <a:spcAft>
                          <a:spcPts val="0"/>
                        </a:spcAft>
                      </a:pPr>
                      <a:r>
                        <a:rPr lang="en-US" sz="1800" b="1" dirty="0">
                          <a:effectLst/>
                          <a:latin typeface="Times New Roman" panose="02020603050405020304" pitchFamily="18" charset="0"/>
                          <a:cs typeface="Times New Roman" panose="02020603050405020304" pitchFamily="18" charset="0"/>
                        </a:rPr>
                        <a:t>FE-EFG</a:t>
                      </a:r>
                      <a:endParaRPr lang="en-US" sz="18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T w="12700" cap="flat" cmpd="sng" algn="ctr">
                      <a:solidFill>
                        <a:srgbClr val="45A26B"/>
                      </a:solidFill>
                      <a:prstDash val="solid"/>
                      <a:round/>
                      <a:headEnd type="none" w="med" len="med"/>
                      <a:tailEnd type="none" w="med" len="med"/>
                    </a:lnT>
                    <a:lnB w="12700" cap="flat" cmpd="sng" algn="ctr">
                      <a:solidFill>
                        <a:srgbClr val="45A26B"/>
                      </a:solidFill>
                      <a:prstDash val="solid"/>
                      <a:round/>
                      <a:headEnd type="none" w="med" len="med"/>
                      <a:tailEnd type="none" w="med" len="med"/>
                    </a:lnB>
                  </a:tcPr>
                </a:tc>
                <a:extLst>
                  <a:ext uri="{0D108BD9-81ED-4DB2-BD59-A6C34878D82A}">
                    <a16:rowId xmlns="" xmlns:a16="http://schemas.microsoft.com/office/drawing/2014/main" val="10000"/>
                  </a:ext>
                </a:extLst>
              </a:tr>
              <a:tr h="266410">
                <a:tc>
                  <a:txBody>
                    <a:bodyPr/>
                    <a:lstStyle/>
                    <a:p>
                      <a:pPr marL="0" marR="0" indent="0" algn="ctr">
                        <a:lnSpc>
                          <a:spcPct val="107000"/>
                        </a:lnSpc>
                        <a:spcBef>
                          <a:spcPts val="0"/>
                        </a:spcBef>
                        <a:spcAft>
                          <a:spcPts val="0"/>
                        </a:spcAft>
                      </a:pPr>
                      <a:r>
                        <a:rPr lang="en-US" sz="1800" dirty="0">
                          <a:effectLst/>
                          <a:latin typeface="Times New Roman" panose="02020603050405020304" pitchFamily="18" charset="0"/>
                          <a:cs typeface="Times New Roman" panose="02020603050405020304" pitchFamily="18" charset="0"/>
                        </a:rPr>
                        <a:t>RE (%) </a:t>
                      </a:r>
                    </a:p>
                  </a:txBody>
                  <a:tcPr marL="68580" marR="68580" marT="0" marB="0" anchor="ctr">
                    <a:lnT w="12700" cap="flat" cmpd="sng" algn="ctr">
                      <a:solidFill>
                        <a:srgbClr val="45A26B"/>
                      </a:solidFill>
                      <a:prstDash val="solid"/>
                      <a:round/>
                      <a:headEnd type="none" w="med" len="med"/>
                      <a:tailEnd type="none" w="med" len="med"/>
                    </a:lnT>
                    <a:lnB w="12700" cap="flat" cmpd="sng" algn="ctr">
                      <a:solidFill>
                        <a:srgbClr val="45A26B"/>
                      </a:solidFill>
                      <a:prstDash val="solid"/>
                      <a:round/>
                      <a:headEnd type="none" w="med" len="med"/>
                      <a:tailEnd type="none" w="med" len="med"/>
                    </a:lnB>
                    <a:solidFill>
                      <a:srgbClr val="53A4DA"/>
                    </a:solidFill>
                  </a:tcPr>
                </a:tc>
                <a:tc>
                  <a:txBody>
                    <a:bodyPr/>
                    <a:lstStyle/>
                    <a:p>
                      <a:pPr marL="0" marR="0" indent="0" algn="ctr">
                        <a:lnSpc>
                          <a:spcPct val="107000"/>
                        </a:lnSpc>
                        <a:spcBef>
                          <a:spcPts val="0"/>
                        </a:spcBef>
                        <a:spcAft>
                          <a:spcPts val="0"/>
                        </a:spcAft>
                      </a:pPr>
                      <a:r>
                        <a:rPr lang="en-US" sz="1800" dirty="0">
                          <a:effectLst/>
                          <a:latin typeface="Times New Roman" panose="02020603050405020304" pitchFamily="18" charset="0"/>
                          <a:cs typeface="Times New Roman" panose="02020603050405020304" pitchFamily="18" charset="0"/>
                        </a:rPr>
                        <a:t>0.26% </a:t>
                      </a:r>
                      <a:endPar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R w="12700" cap="flat" cmpd="sng" algn="ctr">
                      <a:solidFill>
                        <a:srgbClr val="45A26B"/>
                      </a:solidFill>
                      <a:prstDash val="solid"/>
                      <a:round/>
                      <a:headEnd type="none" w="med" len="med"/>
                      <a:tailEnd type="none" w="med" len="med"/>
                    </a:lnR>
                    <a:lnT w="12700" cap="flat" cmpd="sng" algn="ctr">
                      <a:solidFill>
                        <a:srgbClr val="45A26B"/>
                      </a:solidFill>
                      <a:prstDash val="solid"/>
                      <a:round/>
                      <a:headEnd type="none" w="med" len="med"/>
                      <a:tailEnd type="none" w="med" len="med"/>
                    </a:lnT>
                    <a:lnB w="12700" cap="flat" cmpd="sng" algn="ctr">
                      <a:solidFill>
                        <a:srgbClr val="45A26B"/>
                      </a:solidFill>
                      <a:prstDash val="solid"/>
                      <a:round/>
                      <a:headEnd type="none" w="med" len="med"/>
                      <a:tailEnd type="none" w="med" len="med"/>
                    </a:lnB>
                    <a:solidFill>
                      <a:srgbClr val="53A4DA"/>
                    </a:solidFill>
                  </a:tcPr>
                </a:tc>
                <a:tc>
                  <a:txBody>
                    <a:bodyPr/>
                    <a:lstStyle/>
                    <a:p>
                      <a:pPr marL="0" marR="0" indent="0" algn="ctr">
                        <a:lnSpc>
                          <a:spcPct val="107000"/>
                        </a:lnSpc>
                        <a:spcBef>
                          <a:spcPts val="0"/>
                        </a:spcBef>
                        <a:spcAft>
                          <a:spcPts val="0"/>
                        </a:spcAft>
                      </a:pPr>
                      <a:r>
                        <a:rPr kumimoji="0" lang="en-IE" sz="1800" kern="1200" dirty="0">
                          <a:solidFill>
                            <a:schemeClr val="tx1"/>
                          </a:solidFill>
                          <a:effectLst/>
                          <a:latin typeface="Times New Roman" panose="02020603050405020304" pitchFamily="18" charset="0"/>
                          <a:ea typeface="+mn-ea"/>
                          <a:cs typeface="Times New Roman" panose="02020603050405020304" pitchFamily="18" charset="0"/>
                        </a:rPr>
                        <a:t>0.24% </a:t>
                      </a:r>
                      <a:endPar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45A26B"/>
                      </a:solidFill>
                      <a:prstDash val="solid"/>
                      <a:round/>
                      <a:headEnd type="none" w="med" len="med"/>
                      <a:tailEnd type="none" w="med" len="med"/>
                    </a:lnL>
                    <a:lnT w="12700" cap="flat" cmpd="sng" algn="ctr">
                      <a:solidFill>
                        <a:srgbClr val="45A26B"/>
                      </a:solidFill>
                      <a:prstDash val="solid"/>
                      <a:round/>
                      <a:headEnd type="none" w="med" len="med"/>
                      <a:tailEnd type="none" w="med" len="med"/>
                    </a:lnT>
                    <a:lnB w="12700" cap="flat" cmpd="sng" algn="ctr">
                      <a:solidFill>
                        <a:srgbClr val="45A26B"/>
                      </a:solidFill>
                      <a:prstDash val="solid"/>
                      <a:round/>
                      <a:headEnd type="none" w="med" len="med"/>
                      <a:tailEnd type="none" w="med" len="med"/>
                    </a:lnB>
                    <a:solidFill>
                      <a:srgbClr val="53A4DA"/>
                    </a:solidFill>
                  </a:tcPr>
                </a:tc>
                <a:extLst>
                  <a:ext uri="{0D108BD9-81ED-4DB2-BD59-A6C34878D82A}">
                    <a16:rowId xmlns="" xmlns:a16="http://schemas.microsoft.com/office/drawing/2014/main" val="10001"/>
                  </a:ext>
                </a:extLst>
              </a:tr>
              <a:tr h="388606">
                <a:tc>
                  <a:txBody>
                    <a:bodyPr/>
                    <a:lstStyle/>
                    <a:p>
                      <a:pPr marL="0" marR="0" indent="0" algn="ctr">
                        <a:lnSpc>
                          <a:spcPct val="107000"/>
                        </a:lnSpc>
                        <a:spcBef>
                          <a:spcPts val="0"/>
                        </a:spcBef>
                        <a:spcAft>
                          <a:spcPts val="0"/>
                        </a:spcAft>
                      </a:pPr>
                      <a:r>
                        <a:rPr lang="en-US" sz="1800" dirty="0">
                          <a:effectLst/>
                          <a:latin typeface="Times New Roman" panose="02020603050405020304" pitchFamily="18" charset="0"/>
                          <a:cs typeface="Times New Roman" panose="02020603050405020304" pitchFamily="18" charset="0"/>
                        </a:rPr>
                        <a:t>Run time (s)</a:t>
                      </a:r>
                      <a:endPar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T w="12700" cap="flat" cmpd="sng" algn="ctr">
                      <a:solidFill>
                        <a:srgbClr val="45A26B"/>
                      </a:solidFill>
                      <a:prstDash val="solid"/>
                      <a:round/>
                      <a:headEnd type="none" w="med" len="med"/>
                      <a:tailEnd type="none" w="med" len="med"/>
                    </a:lnT>
                    <a:lnB w="12700" cap="flat" cmpd="sng" algn="ctr">
                      <a:solidFill>
                        <a:srgbClr val="45A26B"/>
                      </a:solidFill>
                      <a:prstDash val="solid"/>
                      <a:round/>
                      <a:headEnd type="none" w="med" len="med"/>
                      <a:tailEnd type="none" w="med" len="med"/>
                    </a:lnB>
                  </a:tcPr>
                </a:tc>
                <a:tc>
                  <a:txBody>
                    <a:bodyPr/>
                    <a:lstStyle/>
                    <a:p>
                      <a:pPr marL="0" marR="0" indent="0" algn="ctr">
                        <a:lnSpc>
                          <a:spcPct val="107000"/>
                        </a:lnSpc>
                        <a:spcBef>
                          <a:spcPts val="0"/>
                        </a:spcBef>
                        <a:spcAft>
                          <a:spcPts val="0"/>
                        </a:spcAft>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0.17 </a:t>
                      </a:r>
                    </a:p>
                  </a:txBody>
                  <a:tcPr marL="68580" marR="68580" marT="0" marB="0" anchor="ctr">
                    <a:lnT w="12700" cap="flat" cmpd="sng" algn="ctr">
                      <a:solidFill>
                        <a:srgbClr val="45A26B"/>
                      </a:solidFill>
                      <a:prstDash val="solid"/>
                      <a:round/>
                      <a:headEnd type="none" w="med" len="med"/>
                      <a:tailEnd type="none" w="med" len="med"/>
                    </a:lnT>
                    <a:lnB w="12700" cap="flat" cmpd="sng" algn="ctr">
                      <a:solidFill>
                        <a:srgbClr val="45A26B"/>
                      </a:solidFill>
                      <a:prstDash val="solid"/>
                      <a:round/>
                      <a:headEnd type="none" w="med" len="med"/>
                      <a:tailEnd type="none" w="med" len="med"/>
                    </a:lnB>
                  </a:tcPr>
                </a:tc>
                <a:tc>
                  <a:txBody>
                    <a:bodyPr/>
                    <a:lstStyle/>
                    <a:p>
                      <a:pPr marL="0" marR="0" indent="0" algn="ctr">
                        <a:lnSpc>
                          <a:spcPct val="107000"/>
                        </a:lnSpc>
                        <a:spcBef>
                          <a:spcPts val="0"/>
                        </a:spcBef>
                        <a:spcAft>
                          <a:spcPts val="0"/>
                        </a:spcAft>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0.29</a:t>
                      </a:r>
                    </a:p>
                  </a:txBody>
                  <a:tcPr marL="68580" marR="68580" marT="0" marB="0" anchor="ctr">
                    <a:lnT w="12700" cap="flat" cmpd="sng" algn="ctr">
                      <a:solidFill>
                        <a:srgbClr val="45A26B"/>
                      </a:solidFill>
                      <a:prstDash val="solid"/>
                      <a:round/>
                      <a:headEnd type="none" w="med" len="med"/>
                      <a:tailEnd type="none" w="med" len="med"/>
                    </a:lnT>
                    <a:lnB w="12700" cap="flat" cmpd="sng" algn="ctr">
                      <a:solidFill>
                        <a:srgbClr val="45A26B"/>
                      </a:solidFill>
                      <a:prstDash val="solid"/>
                      <a:round/>
                      <a:headEnd type="none" w="med" len="med"/>
                      <a:tailEnd type="none" w="med" len="med"/>
                    </a:lnB>
                  </a:tcPr>
                </a:tc>
                <a:extLst>
                  <a:ext uri="{0D108BD9-81ED-4DB2-BD59-A6C34878D82A}">
                    <a16:rowId xmlns=""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27" name="TextBox 26">
                <a:extLst>
                  <a:ext uri="{FF2B5EF4-FFF2-40B4-BE49-F238E27FC236}">
                    <a16:creationId xmlns="" xmlns:a16="http://schemas.microsoft.com/office/drawing/2014/main" id="{E14C46CF-A37D-4CBD-87F6-8C1FD53866D1}"/>
                  </a:ext>
                </a:extLst>
              </p:cNvPr>
              <p:cNvSpPr txBox="1"/>
              <p:nvPr/>
            </p:nvSpPr>
            <p:spPr>
              <a:xfrm>
                <a:off x="2855640" y="6031406"/>
                <a:ext cx="3672408" cy="5598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400">
                          <a:latin typeface="Cambria Math" panose="02040503050406030204" pitchFamily="18" charset="0"/>
                        </a:rPr>
                        <m:t>RE</m:t>
                      </m:r>
                      <m:r>
                        <a:rPr lang="en-US" sz="1400">
                          <a:latin typeface="Cambria Math" panose="02040503050406030204" pitchFamily="18" charset="0"/>
                        </a:rPr>
                        <m:t> </m:t>
                      </m:r>
                      <m:d>
                        <m:dPr>
                          <m:ctrlPr>
                            <a:rPr lang="en-US" sz="1400" i="1">
                              <a:latin typeface="Cambria Math" panose="02040503050406030204" pitchFamily="18" charset="0"/>
                            </a:rPr>
                          </m:ctrlPr>
                        </m:dPr>
                        <m:e>
                          <m:r>
                            <a:rPr lang="en-US" sz="1400">
                              <a:latin typeface="Cambria Math" panose="02040503050406030204" pitchFamily="18" charset="0"/>
                            </a:rPr>
                            <m:t>%</m:t>
                          </m:r>
                        </m:e>
                      </m:d>
                      <m:r>
                        <a:rPr lang="en-US" sz="1400">
                          <a:latin typeface="Cambria Math" panose="02040503050406030204" pitchFamily="18" charset="0"/>
                        </a:rPr>
                        <m:t>=</m:t>
                      </m:r>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𝑅𝑒</m:t>
                                  </m:r>
                                  <m:d>
                                    <m:dPr>
                                      <m:begChr m:val="{"/>
                                      <m:endChr m:val="}"/>
                                      <m:ctrlPr>
                                        <a:rPr lang="en-US" sz="1400" i="1">
                                          <a:latin typeface="Cambria Math" panose="02040503050406030204" pitchFamily="18" charset="0"/>
                                        </a:rPr>
                                      </m:ctrlPr>
                                    </m:dPr>
                                    <m:e>
                                      <m:sSup>
                                        <m:sSupPr>
                                          <m:ctrlPr>
                                            <a:rPr lang="en-US" sz="1400" i="1">
                                              <a:latin typeface="Cambria Math" panose="02040503050406030204" pitchFamily="18" charset="0"/>
                                            </a:rPr>
                                          </m:ctrlPr>
                                        </m:sSupPr>
                                        <m:e>
                                          <m:r>
                                            <a:rPr lang="en-US" sz="1400">
                                              <a:latin typeface="Cambria Math" panose="02040503050406030204" pitchFamily="18" charset="0"/>
                                            </a:rPr>
                                            <m:t>∆</m:t>
                                          </m:r>
                                          <m:r>
                                            <m:rPr>
                                              <m:sty m:val="p"/>
                                            </m:rPr>
                                            <a:rPr lang="en-US" sz="1400">
                                              <a:latin typeface="Cambria Math" panose="02040503050406030204" pitchFamily="18" charset="0"/>
                                            </a:rPr>
                                            <m:t>V</m:t>
                                          </m:r>
                                        </m:e>
                                        <m:sup>
                                          <m:r>
                                            <a:rPr lang="en-US" sz="1400" i="1">
                                              <a:latin typeface="Cambria Math" panose="02040503050406030204" pitchFamily="18" charset="0"/>
                                            </a:rPr>
                                            <m:t>𝐼</m:t>
                                          </m:r>
                                        </m:sup>
                                      </m:sSup>
                                    </m:e>
                                  </m:d>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𝑅𝑒</m:t>
                                      </m:r>
                                      <m:r>
                                        <a:rPr lang="en-US" sz="1400">
                                          <a:latin typeface="Cambria Math" panose="02040503050406030204" pitchFamily="18" charset="0"/>
                                        </a:rPr>
                                        <m:t>{∆</m:t>
                                      </m:r>
                                      <m:r>
                                        <m:rPr>
                                          <m:sty m:val="p"/>
                                        </m:rPr>
                                        <a:rPr lang="en-US" sz="1400">
                                          <a:latin typeface="Cambria Math" panose="02040503050406030204" pitchFamily="18" charset="0"/>
                                        </a:rPr>
                                        <m:t>V</m:t>
                                      </m:r>
                                    </m:e>
                                    <m:sup>
                                      <m:r>
                                        <a:rPr lang="en-US" sz="1400" i="1">
                                          <a:latin typeface="Cambria Math" panose="02040503050406030204" pitchFamily="18" charset="0"/>
                                        </a:rPr>
                                        <m:t>𝐸</m:t>
                                      </m:r>
                                    </m:sup>
                                  </m:sSup>
                                  <m:r>
                                    <a:rPr lang="en-US" sz="1400">
                                      <a:latin typeface="Cambria Math" panose="02040503050406030204" pitchFamily="18" charset="0"/>
                                    </a:rPr>
                                    <m:t>}</m:t>
                                  </m:r>
                                </m:e>
                              </m:d>
                            </m:e>
                            <m:sub>
                              <m:r>
                                <a:rPr lang="en-US" sz="1400">
                                  <a:latin typeface="Cambria Math" panose="02040503050406030204" pitchFamily="18" charset="0"/>
                                </a:rPr>
                                <m:t>2</m:t>
                              </m:r>
                            </m:sub>
                          </m:sSub>
                        </m:num>
                        <m:den>
                          <m:sSub>
                            <m:sSubPr>
                              <m:ctrlPr>
                                <a:rPr lang="en-US" sz="1400" i="1">
                                  <a:latin typeface="Cambria Math" panose="02040503050406030204" pitchFamily="18" charset="0"/>
                                </a:rPr>
                              </m:ctrlPr>
                            </m:sSubPr>
                            <m:e>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𝑅𝑒</m:t>
                                  </m:r>
                                  <m:d>
                                    <m:dPr>
                                      <m:begChr m:val="{"/>
                                      <m:endChr m:val="}"/>
                                      <m:ctrlPr>
                                        <a:rPr lang="en-US" sz="1400" i="1">
                                          <a:latin typeface="Cambria Math" panose="02040503050406030204" pitchFamily="18" charset="0"/>
                                        </a:rPr>
                                      </m:ctrlPr>
                                    </m:dPr>
                                    <m:e>
                                      <m:sSup>
                                        <m:sSupPr>
                                          <m:ctrlPr>
                                            <a:rPr lang="en-US" sz="1400" i="1">
                                              <a:latin typeface="Cambria Math" panose="02040503050406030204" pitchFamily="18" charset="0"/>
                                            </a:rPr>
                                          </m:ctrlPr>
                                        </m:sSupPr>
                                        <m:e>
                                          <m:r>
                                            <a:rPr lang="en-US" sz="1400">
                                              <a:latin typeface="Cambria Math" panose="02040503050406030204" pitchFamily="18" charset="0"/>
                                            </a:rPr>
                                            <m:t>∆</m:t>
                                          </m:r>
                                          <m:r>
                                            <m:rPr>
                                              <m:sty m:val="p"/>
                                            </m:rPr>
                                            <a:rPr lang="en-US" sz="1400">
                                              <a:latin typeface="Cambria Math" panose="02040503050406030204" pitchFamily="18" charset="0"/>
                                            </a:rPr>
                                            <m:t>V</m:t>
                                          </m:r>
                                        </m:e>
                                        <m:sup>
                                          <m:r>
                                            <a:rPr lang="en-US" sz="1400" i="1">
                                              <a:latin typeface="Cambria Math" panose="02040503050406030204" pitchFamily="18" charset="0"/>
                                            </a:rPr>
                                            <m:t>𝐼</m:t>
                                          </m:r>
                                        </m:sup>
                                      </m:sSup>
                                    </m:e>
                                  </m:d>
                                </m:e>
                              </m:d>
                            </m:e>
                            <m:sub>
                              <m:r>
                                <a:rPr lang="en-US" sz="1400">
                                  <a:latin typeface="Cambria Math" panose="02040503050406030204" pitchFamily="18" charset="0"/>
                                </a:rPr>
                                <m:t>2</m:t>
                              </m:r>
                            </m:sub>
                          </m:sSub>
                        </m:den>
                      </m:f>
                      <m:r>
                        <a:rPr lang="en-US" sz="1400">
                          <a:latin typeface="Cambria Math" panose="02040503050406030204" pitchFamily="18" charset="0"/>
                        </a:rPr>
                        <m:t>×</m:t>
                      </m:r>
                      <m:r>
                        <a:rPr lang="en-US" sz="1400">
                          <a:latin typeface="Cambria Math" panose="02040503050406030204" pitchFamily="18" charset="0"/>
                        </a:rPr>
                        <m:t>100</m:t>
                      </m:r>
                    </m:oMath>
                  </m:oMathPara>
                </a14:m>
                <a:endParaRPr lang="en-US" sz="1400" dirty="0">
                  <a:latin typeface="Times New Roman" panose="02020603050405020304" pitchFamily="18" charset="0"/>
                </a:endParaRPr>
              </a:p>
            </p:txBody>
          </p:sp>
        </mc:Choice>
        <mc:Fallback xmlns="">
          <p:sp>
            <p:nvSpPr>
              <p:cNvPr id="27" name="TextBox 26">
                <a:extLst>
                  <a:ext uri="{FF2B5EF4-FFF2-40B4-BE49-F238E27FC236}">
                    <a16:creationId xmlns="" xmlns:a16="http://schemas.microsoft.com/office/drawing/2014/main" xmlns:a14="http://schemas.microsoft.com/office/drawing/2010/main" id="{E14C46CF-A37D-4CBD-87F6-8C1FD53866D1}"/>
                  </a:ext>
                </a:extLst>
              </p:cNvPr>
              <p:cNvSpPr txBox="1">
                <a:spLocks noRot="1" noChangeAspect="1" noMove="1" noResize="1" noEditPoints="1" noAdjustHandles="1" noChangeArrowheads="1" noChangeShapeType="1" noTextEdit="1"/>
              </p:cNvSpPr>
              <p:nvPr/>
            </p:nvSpPr>
            <p:spPr>
              <a:xfrm>
                <a:off x="2855640" y="6031406"/>
                <a:ext cx="3672408" cy="559897"/>
              </a:xfrm>
              <a:prstGeom prst="rect">
                <a:avLst/>
              </a:prstGeom>
              <a:blipFill rotWithShape="0">
                <a:blip r:embed="rId4"/>
                <a:stretch>
                  <a:fillRect/>
                </a:stretch>
              </a:blipFill>
            </p:spPr>
            <p:txBody>
              <a:bodyPr/>
              <a:lstStyle/>
              <a:p>
                <a:r>
                  <a:rPr lang="en-US">
                    <a:noFill/>
                  </a:rPr>
                  <a:t> </a:t>
                </a:r>
              </a:p>
            </p:txBody>
          </p:sp>
        </mc:Fallback>
      </mc:AlternateContent>
      <p:pic>
        <p:nvPicPr>
          <p:cNvPr id="28" name="Picture 27">
            <a:extLst>
              <a:ext uri="{FF2B5EF4-FFF2-40B4-BE49-F238E27FC236}">
                <a16:creationId xmlns="" xmlns:a16="http://schemas.microsoft.com/office/drawing/2014/main" id="{A25CCBB2-2F63-47BE-AFA4-E97428699F00}"/>
              </a:ext>
            </a:extLst>
          </p:cNvPr>
          <p:cNvPicPr>
            <a:picLocks noChangeAspect="1"/>
          </p:cNvPicPr>
          <p:nvPr/>
        </p:nvPicPr>
        <p:blipFill>
          <a:blip r:embed="rId5"/>
          <a:stretch>
            <a:fillRect/>
          </a:stretch>
        </p:blipFill>
        <p:spPr>
          <a:xfrm>
            <a:off x="263352" y="1058840"/>
            <a:ext cx="4029202" cy="2651760"/>
          </a:xfrm>
          <a:prstGeom prst="rect">
            <a:avLst/>
          </a:prstGeom>
        </p:spPr>
      </p:pic>
      <p:pic>
        <p:nvPicPr>
          <p:cNvPr id="8" name="Picture 7">
            <a:extLst>
              <a:ext uri="{FF2B5EF4-FFF2-40B4-BE49-F238E27FC236}">
                <a16:creationId xmlns="" xmlns:a16="http://schemas.microsoft.com/office/drawing/2014/main" id="{38BAA630-2BE6-4F66-9234-58CFDBC1FB7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14072" y="1196000"/>
            <a:ext cx="2182020" cy="2194560"/>
          </a:xfrm>
          <a:prstGeom prst="rect">
            <a:avLst/>
          </a:prstGeom>
        </p:spPr>
      </p:pic>
      <p:pic>
        <p:nvPicPr>
          <p:cNvPr id="12" name="Picture 11">
            <a:extLst>
              <a:ext uri="{FF2B5EF4-FFF2-40B4-BE49-F238E27FC236}">
                <a16:creationId xmlns="" xmlns:a16="http://schemas.microsoft.com/office/drawing/2014/main" id="{90B305A6-5EE8-4D60-A542-707E8AD7F2D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02996" y="1241720"/>
            <a:ext cx="2200876" cy="2194560"/>
          </a:xfrm>
          <a:prstGeom prst="rect">
            <a:avLst/>
          </a:prstGeom>
        </p:spPr>
      </p:pic>
      <p:sp>
        <p:nvSpPr>
          <p:cNvPr id="13" name="Rectangle 4">
            <a:extLst>
              <a:ext uri="{FF2B5EF4-FFF2-40B4-BE49-F238E27FC236}">
                <a16:creationId xmlns="" xmlns:a16="http://schemas.microsoft.com/office/drawing/2014/main" id="{FF173F90-06BD-49FF-93AF-F78410D19400}"/>
              </a:ext>
            </a:extLst>
          </p:cNvPr>
          <p:cNvSpPr>
            <a:spLocks noChangeArrowheads="1"/>
          </p:cNvSpPr>
          <p:nvPr/>
        </p:nvSpPr>
        <p:spPr bwMode="auto">
          <a:xfrm>
            <a:off x="0" y="525277"/>
            <a:ext cx="12192000" cy="461665"/>
          </a:xfrm>
          <a:prstGeom prst="rect">
            <a:avLst/>
          </a:prstGeom>
          <a:gradFill flip="none" rotWithShape="1">
            <a:gsLst>
              <a:gs pos="0">
                <a:srgbClr val="45A26B">
                  <a:tint val="66000"/>
                  <a:satMod val="160000"/>
                </a:srgbClr>
              </a:gs>
              <a:gs pos="50000">
                <a:srgbClr val="45A26B">
                  <a:tint val="44500"/>
                  <a:satMod val="160000"/>
                </a:srgbClr>
              </a:gs>
              <a:gs pos="100000">
                <a:srgbClr val="45A26B">
                  <a:tint val="23500"/>
                  <a:satMod val="160000"/>
                </a:srgbClr>
              </a:gs>
            </a:gsLst>
            <a:lin ang="0" scaled="1"/>
            <a:tileRect/>
          </a:gradFill>
          <a:ln w="9525">
            <a:noFill/>
            <a:miter lim="800000"/>
            <a:headEnd/>
            <a:tailEnd/>
          </a:ln>
        </p:spPr>
        <p:txBody>
          <a:bodyPr wrap="square">
            <a:spAutoFit/>
          </a:bodyPr>
          <a:lstStyle/>
          <a:p>
            <a:pPr eaLnBrk="1" hangingPunct="1">
              <a:spcBef>
                <a:spcPct val="50000"/>
              </a:spcBef>
              <a:defRPr/>
            </a:pPr>
            <a:r>
              <a:rPr lang="en-US" sz="2400" b="1" dirty="0">
                <a:solidFill>
                  <a:srgbClr val="C00000"/>
                </a:solidFill>
                <a:latin typeface="Times New Roman" panose="02020603050405020304" pitchFamily="18" charset="0"/>
                <a:cs typeface="Times New Roman" panose="02020603050405020304" pitchFamily="18" charset="0"/>
              </a:rPr>
              <a:t>Benchmark test</a:t>
            </a:r>
          </a:p>
        </p:txBody>
      </p:sp>
      <p:sp>
        <p:nvSpPr>
          <p:cNvPr id="14" name="Rectangle 4">
            <a:extLst>
              <a:ext uri="{FF2B5EF4-FFF2-40B4-BE49-F238E27FC236}">
                <a16:creationId xmlns="" xmlns:a16="http://schemas.microsoft.com/office/drawing/2014/main" id="{5A09AFB3-0944-46EF-BD24-2FB7C44F66BA}"/>
              </a:ext>
            </a:extLst>
          </p:cNvPr>
          <p:cNvSpPr>
            <a:spLocks noChangeArrowheads="1"/>
          </p:cNvSpPr>
          <p:nvPr/>
        </p:nvSpPr>
        <p:spPr bwMode="auto">
          <a:xfrm>
            <a:off x="0" y="1402"/>
            <a:ext cx="12192000" cy="523220"/>
          </a:xfrm>
          <a:prstGeom prst="rect">
            <a:avLst/>
          </a:prstGeom>
          <a:gradFill flip="none" rotWithShape="1">
            <a:gsLst>
              <a:gs pos="0">
                <a:srgbClr val="53A4DC">
                  <a:tint val="66000"/>
                  <a:satMod val="160000"/>
                </a:srgbClr>
              </a:gs>
              <a:gs pos="50000">
                <a:srgbClr val="53A4DC">
                  <a:tint val="44500"/>
                  <a:satMod val="160000"/>
                </a:srgbClr>
              </a:gs>
              <a:gs pos="100000">
                <a:srgbClr val="53A4DC">
                  <a:tint val="23500"/>
                  <a:satMod val="160000"/>
                </a:srgbClr>
              </a:gs>
            </a:gsLst>
            <a:lin ang="0" scaled="1"/>
            <a:tileRect/>
          </a:gradFill>
          <a:ln w="9525">
            <a:noFill/>
            <a:miter lim="800000"/>
            <a:headEnd/>
            <a:tailEnd/>
          </a:ln>
        </p:spPr>
        <p:txBody>
          <a:bodyPr wrap="square">
            <a:spAutoFit/>
          </a:bodyPr>
          <a:lstStyle/>
          <a:p>
            <a:pPr eaLnBrk="1" hangingPunct="1">
              <a:spcBef>
                <a:spcPct val="50000"/>
              </a:spcBef>
              <a:defRPr/>
            </a:pPr>
            <a:r>
              <a:rPr lang="en-US" sz="2800" b="1" dirty="0">
                <a:latin typeface="Times New Roman" panose="02020603050405020304" pitchFamily="18" charset="0"/>
                <a:cs typeface="Times New Roman" panose="02020603050405020304" pitchFamily="18" charset="0"/>
              </a:rPr>
              <a:t>Numerical experiments</a:t>
            </a:r>
            <a:endParaRPr lang="en-CA" sz="2800" b="1" dirty="0">
              <a:latin typeface="Arial" charset="0"/>
              <a:cs typeface="Arial" charset="0"/>
            </a:endParaRPr>
          </a:p>
        </p:txBody>
      </p:sp>
      <p:sp>
        <p:nvSpPr>
          <p:cNvPr id="5" name="Slide Number Placeholder 4"/>
          <p:cNvSpPr>
            <a:spLocks noGrp="1"/>
          </p:cNvSpPr>
          <p:nvPr>
            <p:ph type="sldNum" sz="quarter" idx="12"/>
          </p:nvPr>
        </p:nvSpPr>
        <p:spPr/>
        <p:txBody>
          <a:bodyPr/>
          <a:lstStyle/>
          <a:p>
            <a:pPr>
              <a:defRPr/>
            </a:pPr>
            <a:fld id="{781F5502-B62B-4640-A1AA-059EBDCB9D29}" type="slidenum">
              <a:rPr lang="en-US" altLang="en-US" smtClean="0"/>
              <a:pPr>
                <a:defRPr/>
              </a:pPr>
              <a:t>15</a:t>
            </a:fld>
            <a:r>
              <a:rPr lang="en-US" altLang="en-US" smtClean="0"/>
              <a:t>/19</a:t>
            </a:r>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a:extLst>
              <a:ext uri="{FF2B5EF4-FFF2-40B4-BE49-F238E27FC236}">
                <a16:creationId xmlns="" xmlns:a16="http://schemas.microsoft.com/office/drawing/2014/main" id="{78742069-DBCC-4170-ADB5-DE4AE3F517C4}"/>
              </a:ext>
            </a:extLst>
          </p:cNvPr>
          <p:cNvSpPr>
            <a:spLocks noChangeArrowheads="1"/>
          </p:cNvSpPr>
          <p:nvPr/>
        </p:nvSpPr>
        <p:spPr bwMode="auto">
          <a:xfrm>
            <a:off x="1524002"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a:p>
        </p:txBody>
      </p:sp>
      <p:sp>
        <p:nvSpPr>
          <p:cNvPr id="5" name="Rectangle 4">
            <a:extLst>
              <a:ext uri="{FF2B5EF4-FFF2-40B4-BE49-F238E27FC236}">
                <a16:creationId xmlns="" xmlns:a16="http://schemas.microsoft.com/office/drawing/2014/main" id="{970867D7-7DB8-4405-AB4E-0F7F332A3F5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a:extLst>
              <a:ext uri="{FF2B5EF4-FFF2-40B4-BE49-F238E27FC236}">
                <a16:creationId xmlns="" xmlns:a16="http://schemas.microsoft.com/office/drawing/2014/main" id="{38D273EE-6E0B-4020-A3ED-69CA8BC8A5CB}"/>
              </a:ext>
            </a:extLst>
          </p:cNvPr>
          <p:cNvGraphicFramePr>
            <a:graphicFrameLocks noChangeAspect="1"/>
          </p:cNvGraphicFramePr>
          <p:nvPr>
            <p:extLst>
              <p:ext uri="{D42A27DB-BD31-4B8C-83A1-F6EECF244321}">
                <p14:modId xmlns:p14="http://schemas.microsoft.com/office/powerpoint/2010/main" val="1232889762"/>
              </p:ext>
            </p:extLst>
          </p:nvPr>
        </p:nvGraphicFramePr>
        <p:xfrm>
          <a:off x="750931" y="3747107"/>
          <a:ext cx="1721803" cy="1554480"/>
        </p:xfrm>
        <a:graphic>
          <a:graphicData uri="http://schemas.openxmlformats.org/presentationml/2006/ole">
            <mc:AlternateContent xmlns:mc="http://schemas.openxmlformats.org/markup-compatibility/2006">
              <mc:Choice xmlns:v="urn:schemas-microsoft-com:vml" Requires="v">
                <p:oleObj spid="_x0000_s65633" name="Bitmap Image" r:id="rId3" imgW="3666667" imgH="3409524" progId="Paint.Picture">
                  <p:embed/>
                </p:oleObj>
              </mc:Choice>
              <mc:Fallback>
                <p:oleObj name="Bitmap Image" r:id="rId3" imgW="3666667" imgH="3409524"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931" y="3747107"/>
                        <a:ext cx="1721803" cy="1554480"/>
                      </a:xfrm>
                      <a:prstGeom prst="rect">
                        <a:avLst/>
                      </a:prstGeom>
                      <a:noFill/>
                    </p:spPr>
                  </p:pic>
                </p:oleObj>
              </mc:Fallback>
            </mc:AlternateContent>
          </a:graphicData>
        </a:graphic>
      </p:graphicFrame>
      <p:sp>
        <p:nvSpPr>
          <p:cNvPr id="7" name="Rectangle 6">
            <a:extLst>
              <a:ext uri="{FF2B5EF4-FFF2-40B4-BE49-F238E27FC236}">
                <a16:creationId xmlns="" xmlns:a16="http://schemas.microsoft.com/office/drawing/2014/main" id="{CB4EF1E0-3F79-4B00-AB33-7CADA0DE692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9" name="Picture 18">
            <a:extLst>
              <a:ext uri="{FF2B5EF4-FFF2-40B4-BE49-F238E27FC236}">
                <a16:creationId xmlns="" xmlns:a16="http://schemas.microsoft.com/office/drawing/2014/main" id="{D654C9F2-911B-48F0-A14A-5808C6C19ED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191" y="1293955"/>
            <a:ext cx="2845622" cy="2146139"/>
          </a:xfrm>
          <a:prstGeom prst="rect">
            <a:avLst/>
          </a:prstGeom>
          <a:noFill/>
          <a:ln>
            <a:noFill/>
          </a:ln>
        </p:spPr>
      </p:pic>
      <p:pic>
        <p:nvPicPr>
          <p:cNvPr id="20" name="Picture 19">
            <a:extLst>
              <a:ext uri="{FF2B5EF4-FFF2-40B4-BE49-F238E27FC236}">
                <a16:creationId xmlns="" xmlns:a16="http://schemas.microsoft.com/office/drawing/2014/main" id="{23B7A66E-9505-4E0D-90BE-33E99E5102A8}"/>
              </a:ext>
            </a:extLst>
          </p:cNvPr>
          <p:cNvPicPr>
            <a:picLocks noChangeAspect="1"/>
          </p:cNvPicPr>
          <p:nvPr/>
        </p:nvPicPr>
        <p:blipFill>
          <a:blip r:embed="rId6"/>
          <a:stretch>
            <a:fillRect/>
          </a:stretch>
        </p:blipFill>
        <p:spPr>
          <a:xfrm>
            <a:off x="3389311" y="940277"/>
            <a:ext cx="4247035" cy="3189706"/>
          </a:xfrm>
          <a:prstGeom prst="rect">
            <a:avLst/>
          </a:prstGeom>
        </p:spPr>
      </p:pic>
      <p:pic>
        <p:nvPicPr>
          <p:cNvPr id="22" name="Picture 21">
            <a:extLst>
              <a:ext uri="{FF2B5EF4-FFF2-40B4-BE49-F238E27FC236}">
                <a16:creationId xmlns="" xmlns:a16="http://schemas.microsoft.com/office/drawing/2014/main" id="{7B32CB19-2C5A-487C-93D8-1E8BDE95F617}"/>
              </a:ext>
            </a:extLst>
          </p:cNvPr>
          <p:cNvPicPr>
            <a:picLocks noChangeAspect="1"/>
          </p:cNvPicPr>
          <p:nvPr/>
        </p:nvPicPr>
        <p:blipFill>
          <a:blip r:embed="rId7"/>
          <a:stretch>
            <a:fillRect/>
          </a:stretch>
        </p:blipFill>
        <p:spPr>
          <a:xfrm>
            <a:off x="7747698" y="1001466"/>
            <a:ext cx="4247035" cy="3189706"/>
          </a:xfrm>
          <a:prstGeom prst="rect">
            <a:avLst/>
          </a:prstGeom>
        </p:spPr>
      </p:pic>
      <p:sp>
        <p:nvSpPr>
          <p:cNvPr id="23" name="TextBox 22">
            <a:extLst>
              <a:ext uri="{FF2B5EF4-FFF2-40B4-BE49-F238E27FC236}">
                <a16:creationId xmlns="" xmlns:a16="http://schemas.microsoft.com/office/drawing/2014/main" id="{3FC952DC-9A6E-4F3B-AB52-CFACEF24E16C}"/>
              </a:ext>
            </a:extLst>
          </p:cNvPr>
          <p:cNvSpPr txBox="1"/>
          <p:nvPr/>
        </p:nvSpPr>
        <p:spPr>
          <a:xfrm>
            <a:off x="3389311" y="4437112"/>
            <a:ext cx="8395321" cy="830997"/>
          </a:xfrm>
          <a:prstGeom prst="rect">
            <a:avLst/>
          </a:prstGeom>
          <a:noFill/>
        </p:spPr>
        <p:txBody>
          <a:bodyPr wrap="square">
            <a:spAutoFit/>
          </a:bodyPr>
          <a:lstStyle/>
          <a:p>
            <a:pPr algn="just"/>
            <a:r>
              <a:rPr lang="en-IE" sz="2400" dirty="0" smtClean="0">
                <a:effectLst/>
                <a:latin typeface="Times New Roman" panose="02020603050405020304" pitchFamily="18" charset="0"/>
                <a:ea typeface="Batang" panose="02030600000101010101" pitchFamily="18" charset="-127"/>
                <a:cs typeface="Times New Roman" panose="02020603050405020304" pitchFamily="18" charset="0"/>
              </a:rPr>
              <a:t>An </a:t>
            </a:r>
            <a:r>
              <a:rPr lang="en-IE" sz="2400" dirty="0">
                <a:effectLst/>
                <a:latin typeface="Times New Roman" panose="02020603050405020304" pitchFamily="18" charset="0"/>
                <a:ea typeface="Batang" panose="02030600000101010101" pitchFamily="18" charset="-127"/>
                <a:cs typeface="Times New Roman" panose="02020603050405020304" pitchFamily="18" charset="0"/>
              </a:rPr>
              <a:t>extremely fine </a:t>
            </a:r>
            <a:r>
              <a:rPr lang="en-IE" sz="2400" dirty="0" smtClean="0">
                <a:effectLst/>
                <a:latin typeface="Times New Roman" panose="02020603050405020304" pitchFamily="18" charset="0"/>
                <a:ea typeface="Batang" panose="02030600000101010101" pitchFamily="18" charset="-127"/>
                <a:cs typeface="Times New Roman" panose="02020603050405020304" pitchFamily="18" charset="0"/>
              </a:rPr>
              <a:t>mesh was employed </a:t>
            </a:r>
            <a:r>
              <a:rPr lang="en-IE" sz="2400" dirty="0">
                <a:effectLst/>
                <a:latin typeface="Times New Roman" panose="02020603050405020304" pitchFamily="18" charset="0"/>
                <a:ea typeface="Batang" panose="02030600000101010101" pitchFamily="18" charset="-127"/>
                <a:cs typeface="Times New Roman" panose="02020603050405020304" pitchFamily="18" charset="0"/>
              </a:rPr>
              <a:t>to solve the forward problem by the FE method as a ground </a:t>
            </a:r>
            <a:r>
              <a:rPr lang="en-IE" sz="2400" dirty="0" smtClean="0">
                <a:effectLst/>
                <a:latin typeface="Times New Roman" panose="02020603050405020304" pitchFamily="18" charset="0"/>
                <a:ea typeface="Batang" panose="02030600000101010101" pitchFamily="18" charset="-127"/>
                <a:cs typeface="Times New Roman" panose="02020603050405020304" pitchFamily="18" charset="0"/>
              </a:rPr>
              <a:t>truth.</a:t>
            </a:r>
            <a:endParaRPr lang="en-US" sz="2400" dirty="0">
              <a:latin typeface="Times New Roman" panose="02020603050405020304" pitchFamily="18" charset="0"/>
              <a:cs typeface="Times New Roman" panose="02020603050405020304" pitchFamily="18" charset="0"/>
            </a:endParaRPr>
          </a:p>
        </p:txBody>
      </p:sp>
      <p:sp>
        <p:nvSpPr>
          <p:cNvPr id="15" name="Rectangle 4">
            <a:extLst>
              <a:ext uri="{FF2B5EF4-FFF2-40B4-BE49-F238E27FC236}">
                <a16:creationId xmlns="" xmlns:a16="http://schemas.microsoft.com/office/drawing/2014/main" id="{FF173F90-06BD-49FF-93AF-F78410D19400}"/>
              </a:ext>
            </a:extLst>
          </p:cNvPr>
          <p:cNvSpPr>
            <a:spLocks noChangeArrowheads="1"/>
          </p:cNvSpPr>
          <p:nvPr/>
        </p:nvSpPr>
        <p:spPr bwMode="auto">
          <a:xfrm>
            <a:off x="0" y="525277"/>
            <a:ext cx="12192000" cy="461665"/>
          </a:xfrm>
          <a:prstGeom prst="rect">
            <a:avLst/>
          </a:prstGeom>
          <a:gradFill flip="none" rotWithShape="1">
            <a:gsLst>
              <a:gs pos="0">
                <a:srgbClr val="45A26B">
                  <a:tint val="66000"/>
                  <a:satMod val="160000"/>
                </a:srgbClr>
              </a:gs>
              <a:gs pos="50000">
                <a:srgbClr val="45A26B">
                  <a:tint val="44500"/>
                  <a:satMod val="160000"/>
                </a:srgbClr>
              </a:gs>
              <a:gs pos="100000">
                <a:srgbClr val="45A26B">
                  <a:tint val="23500"/>
                  <a:satMod val="160000"/>
                </a:srgbClr>
              </a:gs>
            </a:gsLst>
            <a:lin ang="0" scaled="1"/>
            <a:tileRect/>
          </a:gradFill>
          <a:ln w="9525">
            <a:noFill/>
            <a:miter lim="800000"/>
            <a:headEnd/>
            <a:tailEnd/>
          </a:ln>
        </p:spPr>
        <p:txBody>
          <a:bodyPr wrap="square">
            <a:spAutoFit/>
          </a:bodyPr>
          <a:lstStyle/>
          <a:p>
            <a:pPr eaLnBrk="1" hangingPunct="1">
              <a:spcBef>
                <a:spcPct val="50000"/>
              </a:spcBef>
              <a:defRPr/>
            </a:pPr>
            <a:r>
              <a:rPr lang="en-US" sz="2400" b="1" dirty="0">
                <a:solidFill>
                  <a:srgbClr val="C00000"/>
                </a:solidFill>
                <a:latin typeface="Times New Roman" panose="02020603050405020304" pitchFamily="18" charset="0"/>
                <a:cs typeface="Times New Roman" panose="02020603050405020304" pitchFamily="18" charset="0"/>
              </a:rPr>
              <a:t>Head model</a:t>
            </a:r>
          </a:p>
        </p:txBody>
      </p:sp>
      <p:sp>
        <p:nvSpPr>
          <p:cNvPr id="16" name="Rectangle 4">
            <a:extLst>
              <a:ext uri="{FF2B5EF4-FFF2-40B4-BE49-F238E27FC236}">
                <a16:creationId xmlns="" xmlns:a16="http://schemas.microsoft.com/office/drawing/2014/main" id="{5A09AFB3-0944-46EF-BD24-2FB7C44F66BA}"/>
              </a:ext>
            </a:extLst>
          </p:cNvPr>
          <p:cNvSpPr>
            <a:spLocks noChangeArrowheads="1"/>
          </p:cNvSpPr>
          <p:nvPr/>
        </p:nvSpPr>
        <p:spPr bwMode="auto">
          <a:xfrm>
            <a:off x="0" y="1402"/>
            <a:ext cx="12192000" cy="523220"/>
          </a:xfrm>
          <a:prstGeom prst="rect">
            <a:avLst/>
          </a:prstGeom>
          <a:gradFill flip="none" rotWithShape="1">
            <a:gsLst>
              <a:gs pos="0">
                <a:srgbClr val="53A4DC">
                  <a:tint val="66000"/>
                  <a:satMod val="160000"/>
                </a:srgbClr>
              </a:gs>
              <a:gs pos="50000">
                <a:srgbClr val="53A4DC">
                  <a:tint val="44500"/>
                  <a:satMod val="160000"/>
                </a:srgbClr>
              </a:gs>
              <a:gs pos="100000">
                <a:srgbClr val="53A4DC">
                  <a:tint val="23500"/>
                  <a:satMod val="160000"/>
                </a:srgbClr>
              </a:gs>
            </a:gsLst>
            <a:lin ang="0" scaled="1"/>
            <a:tileRect/>
          </a:gradFill>
          <a:ln w="9525">
            <a:noFill/>
            <a:miter lim="800000"/>
            <a:headEnd/>
            <a:tailEnd/>
          </a:ln>
        </p:spPr>
        <p:txBody>
          <a:bodyPr wrap="square">
            <a:spAutoFit/>
          </a:bodyPr>
          <a:lstStyle/>
          <a:p>
            <a:pPr eaLnBrk="1" hangingPunct="1">
              <a:spcBef>
                <a:spcPct val="50000"/>
              </a:spcBef>
              <a:defRPr/>
            </a:pPr>
            <a:r>
              <a:rPr lang="en-US" sz="2800" b="1" dirty="0">
                <a:latin typeface="Times New Roman" panose="02020603050405020304" pitchFamily="18" charset="0"/>
                <a:cs typeface="Times New Roman" panose="02020603050405020304" pitchFamily="18" charset="0"/>
              </a:rPr>
              <a:t>Numerical experiments</a:t>
            </a:r>
            <a:endParaRPr lang="en-CA" sz="2800" b="1" dirty="0">
              <a:latin typeface="Arial" charset="0"/>
              <a:cs typeface="Arial" charset="0"/>
            </a:endParaRPr>
          </a:p>
        </p:txBody>
      </p:sp>
      <p:graphicFrame>
        <p:nvGraphicFramePr>
          <p:cNvPr id="17" name="Table 16">
            <a:extLst>
              <a:ext uri="{FF2B5EF4-FFF2-40B4-BE49-F238E27FC236}">
                <a16:creationId xmlns="" xmlns:a16="http://schemas.microsoft.com/office/drawing/2014/main" id="{BC61595B-3030-4297-A237-A3556805BF44}"/>
              </a:ext>
            </a:extLst>
          </p:cNvPr>
          <p:cNvGraphicFramePr>
            <a:graphicFrameLocks noGrp="1"/>
          </p:cNvGraphicFramePr>
          <p:nvPr>
            <p:extLst>
              <p:ext uri="{D42A27DB-BD31-4B8C-83A1-F6EECF244321}">
                <p14:modId xmlns:p14="http://schemas.microsoft.com/office/powerpoint/2010/main" val="3597672765"/>
              </p:ext>
            </p:extLst>
          </p:nvPr>
        </p:nvGraphicFramePr>
        <p:xfrm>
          <a:off x="5375920" y="5450826"/>
          <a:ext cx="4154438" cy="975600"/>
        </p:xfrm>
        <a:graphic>
          <a:graphicData uri="http://schemas.openxmlformats.org/drawingml/2006/table">
            <a:tbl>
              <a:tblPr firstRow="1" firstCol="1" bandRow="1">
                <a:tableStyleId>{C083E6E3-FA7D-4D7B-A595-EF9225AFEA82}</a:tableStyleId>
              </a:tblPr>
              <a:tblGrid>
                <a:gridCol w="1752653">
                  <a:extLst>
                    <a:ext uri="{9D8B030D-6E8A-4147-A177-3AD203B41FA5}">
                      <a16:colId xmlns="" xmlns:a16="http://schemas.microsoft.com/office/drawing/2014/main" val="20000"/>
                    </a:ext>
                  </a:extLst>
                </a:gridCol>
                <a:gridCol w="1236836">
                  <a:extLst>
                    <a:ext uri="{9D8B030D-6E8A-4147-A177-3AD203B41FA5}">
                      <a16:colId xmlns="" xmlns:a16="http://schemas.microsoft.com/office/drawing/2014/main" val="20001"/>
                    </a:ext>
                  </a:extLst>
                </a:gridCol>
                <a:gridCol w="1164949">
                  <a:extLst>
                    <a:ext uri="{9D8B030D-6E8A-4147-A177-3AD203B41FA5}">
                      <a16:colId xmlns="" xmlns:a16="http://schemas.microsoft.com/office/drawing/2014/main" val="20002"/>
                    </a:ext>
                  </a:extLst>
                </a:gridCol>
              </a:tblGrid>
              <a:tr h="253034">
                <a:tc>
                  <a:txBody>
                    <a:bodyPr/>
                    <a:lstStyle/>
                    <a:p>
                      <a:pPr marL="0" marR="0" indent="0" algn="ctr">
                        <a:lnSpc>
                          <a:spcPct val="107000"/>
                        </a:lnSpc>
                        <a:spcBef>
                          <a:spcPts val="0"/>
                        </a:spcBef>
                        <a:spcAft>
                          <a:spcPts val="0"/>
                        </a:spcAft>
                      </a:pPr>
                      <a:r>
                        <a:rPr lang="en-US" sz="1800" dirty="0">
                          <a:effectLst/>
                          <a:latin typeface="Times New Roman" panose="02020603050405020304" pitchFamily="18" charset="0"/>
                          <a:cs typeface="Times New Roman" panose="02020603050405020304" pitchFamily="18" charset="0"/>
                        </a:rPr>
                        <a:t>method</a:t>
                      </a:r>
                      <a:endPar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T w="12700" cap="flat" cmpd="sng" algn="ctr">
                      <a:solidFill>
                        <a:srgbClr val="45A26B"/>
                      </a:solidFill>
                      <a:prstDash val="solid"/>
                      <a:round/>
                      <a:headEnd type="none" w="med" len="med"/>
                      <a:tailEnd type="none" w="med" len="med"/>
                    </a:lnT>
                    <a:lnB w="12700" cap="flat" cmpd="sng" algn="ctr">
                      <a:solidFill>
                        <a:srgbClr val="45A26B"/>
                      </a:solidFill>
                      <a:prstDash val="solid"/>
                      <a:round/>
                      <a:headEnd type="none" w="med" len="med"/>
                      <a:tailEnd type="none" w="med" len="med"/>
                    </a:lnB>
                  </a:tcPr>
                </a:tc>
                <a:tc>
                  <a:txBody>
                    <a:bodyPr/>
                    <a:lstStyle/>
                    <a:p>
                      <a:pPr marL="0" marR="0" indent="0" algn="ctr">
                        <a:lnSpc>
                          <a:spcPct val="107000"/>
                        </a:lnSpc>
                        <a:spcBef>
                          <a:spcPts val="0"/>
                        </a:spcBef>
                        <a:spcAft>
                          <a:spcPts val="0"/>
                        </a:spcAft>
                      </a:pPr>
                      <a:r>
                        <a:rPr lang="en-US" sz="1800" b="1" dirty="0">
                          <a:effectLst/>
                          <a:latin typeface="Times New Roman" panose="02020603050405020304" pitchFamily="18" charset="0"/>
                          <a:cs typeface="Times New Roman" panose="02020603050405020304" pitchFamily="18" charset="0"/>
                        </a:rPr>
                        <a:t>FE</a:t>
                      </a:r>
                      <a:endParaRPr lang="en-US" sz="18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T w="12700" cap="flat" cmpd="sng" algn="ctr">
                      <a:solidFill>
                        <a:srgbClr val="45A26B"/>
                      </a:solidFill>
                      <a:prstDash val="solid"/>
                      <a:round/>
                      <a:headEnd type="none" w="med" len="med"/>
                      <a:tailEnd type="none" w="med" len="med"/>
                    </a:lnT>
                    <a:lnB w="12700" cap="flat" cmpd="sng" algn="ctr">
                      <a:solidFill>
                        <a:srgbClr val="45A26B"/>
                      </a:solidFill>
                      <a:prstDash val="solid"/>
                      <a:round/>
                      <a:headEnd type="none" w="med" len="med"/>
                      <a:tailEnd type="none" w="med" len="med"/>
                    </a:lnB>
                  </a:tcPr>
                </a:tc>
                <a:tc>
                  <a:txBody>
                    <a:bodyPr/>
                    <a:lstStyle/>
                    <a:p>
                      <a:pPr marL="0" marR="0" indent="0" algn="ctr">
                        <a:lnSpc>
                          <a:spcPct val="107000"/>
                        </a:lnSpc>
                        <a:spcBef>
                          <a:spcPts val="0"/>
                        </a:spcBef>
                        <a:spcAft>
                          <a:spcPts val="0"/>
                        </a:spcAft>
                      </a:pPr>
                      <a:r>
                        <a:rPr lang="en-US" sz="1800" b="1" dirty="0">
                          <a:effectLst/>
                          <a:latin typeface="Times New Roman" panose="02020603050405020304" pitchFamily="18" charset="0"/>
                          <a:cs typeface="Times New Roman" panose="02020603050405020304" pitchFamily="18" charset="0"/>
                        </a:rPr>
                        <a:t>FE-EFG</a:t>
                      </a:r>
                      <a:endParaRPr lang="en-US" sz="18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T w="12700" cap="flat" cmpd="sng" algn="ctr">
                      <a:solidFill>
                        <a:srgbClr val="45A26B"/>
                      </a:solidFill>
                      <a:prstDash val="solid"/>
                      <a:round/>
                      <a:headEnd type="none" w="med" len="med"/>
                      <a:tailEnd type="none" w="med" len="med"/>
                    </a:lnT>
                    <a:lnB w="12700" cap="flat" cmpd="sng" algn="ctr">
                      <a:solidFill>
                        <a:srgbClr val="45A26B"/>
                      </a:solidFill>
                      <a:prstDash val="solid"/>
                      <a:round/>
                      <a:headEnd type="none" w="med" len="med"/>
                      <a:tailEnd type="none" w="med" len="med"/>
                    </a:lnB>
                  </a:tcPr>
                </a:tc>
                <a:extLst>
                  <a:ext uri="{0D108BD9-81ED-4DB2-BD59-A6C34878D82A}">
                    <a16:rowId xmlns="" xmlns:a16="http://schemas.microsoft.com/office/drawing/2014/main" val="10000"/>
                  </a:ext>
                </a:extLst>
              </a:tr>
              <a:tr h="266410">
                <a:tc>
                  <a:txBody>
                    <a:bodyPr/>
                    <a:lstStyle/>
                    <a:p>
                      <a:pPr marL="0" marR="0" indent="0" algn="ctr">
                        <a:lnSpc>
                          <a:spcPct val="107000"/>
                        </a:lnSpc>
                        <a:spcBef>
                          <a:spcPts val="0"/>
                        </a:spcBef>
                        <a:spcAft>
                          <a:spcPts val="0"/>
                        </a:spcAft>
                      </a:pPr>
                      <a:r>
                        <a:rPr lang="en-US" sz="1800" dirty="0">
                          <a:effectLst/>
                          <a:latin typeface="Times New Roman" panose="02020603050405020304" pitchFamily="18" charset="0"/>
                          <a:cs typeface="Times New Roman" panose="02020603050405020304" pitchFamily="18" charset="0"/>
                        </a:rPr>
                        <a:t>RE (%) </a:t>
                      </a:r>
                    </a:p>
                  </a:txBody>
                  <a:tcPr marL="68580" marR="68580" marT="0" marB="0" anchor="ctr">
                    <a:lnT w="12700" cap="flat" cmpd="sng" algn="ctr">
                      <a:solidFill>
                        <a:srgbClr val="45A26B"/>
                      </a:solidFill>
                      <a:prstDash val="solid"/>
                      <a:round/>
                      <a:headEnd type="none" w="med" len="med"/>
                      <a:tailEnd type="none" w="med" len="med"/>
                    </a:lnT>
                    <a:lnB w="12700" cap="flat" cmpd="sng" algn="ctr">
                      <a:solidFill>
                        <a:srgbClr val="45A26B"/>
                      </a:solidFill>
                      <a:prstDash val="solid"/>
                      <a:round/>
                      <a:headEnd type="none" w="med" len="med"/>
                      <a:tailEnd type="none" w="med" len="med"/>
                    </a:lnB>
                    <a:solidFill>
                      <a:srgbClr val="53A4DA"/>
                    </a:solidFill>
                  </a:tcPr>
                </a:tc>
                <a:tc>
                  <a:txBody>
                    <a:bodyPr/>
                    <a:lstStyle/>
                    <a:p>
                      <a:pPr marL="0" marR="0" indent="0" algn="ctr">
                        <a:lnSpc>
                          <a:spcPct val="107000"/>
                        </a:lnSpc>
                        <a:spcBef>
                          <a:spcPts val="0"/>
                        </a:spcBef>
                        <a:spcAft>
                          <a:spcPts val="0"/>
                        </a:spcAft>
                      </a:pPr>
                      <a:r>
                        <a:rPr lang="en-US" sz="1800" dirty="0">
                          <a:effectLst/>
                          <a:latin typeface="Times New Roman" panose="02020603050405020304" pitchFamily="18" charset="0"/>
                          <a:cs typeface="Times New Roman" panose="02020603050405020304" pitchFamily="18" charset="0"/>
                        </a:rPr>
                        <a:t>1.83%  </a:t>
                      </a:r>
                      <a:endPar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R w="12700" cap="flat" cmpd="sng" algn="ctr">
                      <a:solidFill>
                        <a:srgbClr val="45A26B"/>
                      </a:solidFill>
                      <a:prstDash val="solid"/>
                      <a:round/>
                      <a:headEnd type="none" w="med" len="med"/>
                      <a:tailEnd type="none" w="med" len="med"/>
                    </a:lnR>
                    <a:lnT w="12700" cap="flat" cmpd="sng" algn="ctr">
                      <a:solidFill>
                        <a:srgbClr val="45A26B"/>
                      </a:solidFill>
                      <a:prstDash val="solid"/>
                      <a:round/>
                      <a:headEnd type="none" w="med" len="med"/>
                      <a:tailEnd type="none" w="med" len="med"/>
                    </a:lnT>
                    <a:lnB w="12700" cap="flat" cmpd="sng" algn="ctr">
                      <a:solidFill>
                        <a:srgbClr val="45A26B"/>
                      </a:solidFill>
                      <a:prstDash val="solid"/>
                      <a:round/>
                      <a:headEnd type="none" w="med" len="med"/>
                      <a:tailEnd type="none" w="med" len="med"/>
                    </a:lnB>
                    <a:solidFill>
                      <a:srgbClr val="53A4DA"/>
                    </a:solidFill>
                  </a:tcPr>
                </a:tc>
                <a:tc>
                  <a:txBody>
                    <a:bodyPr/>
                    <a:lstStyle/>
                    <a:p>
                      <a:pPr marL="0" marR="0" indent="0" algn="ctr">
                        <a:lnSpc>
                          <a:spcPct val="107000"/>
                        </a:lnSpc>
                        <a:spcBef>
                          <a:spcPts val="0"/>
                        </a:spcBef>
                        <a:spcAft>
                          <a:spcPts val="0"/>
                        </a:spcAft>
                      </a:pPr>
                      <a:r>
                        <a:rPr kumimoji="0" lang="en-IE" sz="1800" kern="1200" dirty="0">
                          <a:solidFill>
                            <a:schemeClr val="tx1"/>
                          </a:solidFill>
                          <a:effectLst/>
                          <a:latin typeface="Times New Roman" panose="02020603050405020304" pitchFamily="18" charset="0"/>
                          <a:ea typeface="+mn-ea"/>
                          <a:cs typeface="Times New Roman" panose="02020603050405020304" pitchFamily="18" charset="0"/>
                        </a:rPr>
                        <a:t>1.49%</a:t>
                      </a:r>
                      <a:endPar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45A26B"/>
                      </a:solidFill>
                      <a:prstDash val="solid"/>
                      <a:round/>
                      <a:headEnd type="none" w="med" len="med"/>
                      <a:tailEnd type="none" w="med" len="med"/>
                    </a:lnL>
                    <a:lnT w="12700" cap="flat" cmpd="sng" algn="ctr">
                      <a:solidFill>
                        <a:srgbClr val="45A26B"/>
                      </a:solidFill>
                      <a:prstDash val="solid"/>
                      <a:round/>
                      <a:headEnd type="none" w="med" len="med"/>
                      <a:tailEnd type="none" w="med" len="med"/>
                    </a:lnT>
                    <a:lnB w="12700" cap="flat" cmpd="sng" algn="ctr">
                      <a:solidFill>
                        <a:srgbClr val="45A26B"/>
                      </a:solidFill>
                      <a:prstDash val="solid"/>
                      <a:round/>
                      <a:headEnd type="none" w="med" len="med"/>
                      <a:tailEnd type="none" w="med" len="med"/>
                    </a:lnB>
                    <a:solidFill>
                      <a:srgbClr val="53A4DA"/>
                    </a:solidFill>
                  </a:tcPr>
                </a:tc>
                <a:extLst>
                  <a:ext uri="{0D108BD9-81ED-4DB2-BD59-A6C34878D82A}">
                    <a16:rowId xmlns="" xmlns:a16="http://schemas.microsoft.com/office/drawing/2014/main" val="10001"/>
                  </a:ext>
                </a:extLst>
              </a:tr>
              <a:tr h="388606">
                <a:tc>
                  <a:txBody>
                    <a:bodyPr/>
                    <a:lstStyle/>
                    <a:p>
                      <a:pPr marL="0" marR="0" indent="0" algn="ctr">
                        <a:lnSpc>
                          <a:spcPct val="107000"/>
                        </a:lnSpc>
                        <a:spcBef>
                          <a:spcPts val="0"/>
                        </a:spcBef>
                        <a:spcAft>
                          <a:spcPts val="0"/>
                        </a:spcAft>
                      </a:pPr>
                      <a:r>
                        <a:rPr lang="en-US" sz="1800" dirty="0">
                          <a:effectLst/>
                          <a:latin typeface="Times New Roman" panose="02020603050405020304" pitchFamily="18" charset="0"/>
                          <a:cs typeface="Times New Roman" panose="02020603050405020304" pitchFamily="18" charset="0"/>
                        </a:rPr>
                        <a:t>Run time (s)</a:t>
                      </a:r>
                      <a:endPar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T w="12700" cap="flat" cmpd="sng" algn="ctr">
                      <a:solidFill>
                        <a:srgbClr val="45A26B"/>
                      </a:solidFill>
                      <a:prstDash val="solid"/>
                      <a:round/>
                      <a:headEnd type="none" w="med" len="med"/>
                      <a:tailEnd type="none" w="med" len="med"/>
                    </a:lnT>
                    <a:lnB w="12700" cap="flat" cmpd="sng" algn="ctr">
                      <a:solidFill>
                        <a:srgbClr val="45A26B"/>
                      </a:solidFill>
                      <a:prstDash val="solid"/>
                      <a:round/>
                      <a:headEnd type="none" w="med" len="med"/>
                      <a:tailEnd type="none" w="med" len="med"/>
                    </a:lnB>
                  </a:tcPr>
                </a:tc>
                <a:tc>
                  <a:txBody>
                    <a:bodyPr/>
                    <a:lstStyle/>
                    <a:p>
                      <a:pPr marL="0" marR="0" indent="0" algn="ctr">
                        <a:lnSpc>
                          <a:spcPct val="107000"/>
                        </a:lnSpc>
                        <a:spcBef>
                          <a:spcPts val="0"/>
                        </a:spcBef>
                        <a:spcAft>
                          <a:spcPts val="0"/>
                        </a:spcAft>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4.80  </a:t>
                      </a:r>
                    </a:p>
                  </a:txBody>
                  <a:tcPr marL="68580" marR="68580" marT="0" marB="0" anchor="ctr">
                    <a:lnT w="12700" cap="flat" cmpd="sng" algn="ctr">
                      <a:solidFill>
                        <a:srgbClr val="45A26B"/>
                      </a:solidFill>
                      <a:prstDash val="solid"/>
                      <a:round/>
                      <a:headEnd type="none" w="med" len="med"/>
                      <a:tailEnd type="none" w="med" len="med"/>
                    </a:lnT>
                    <a:lnB w="12700" cap="flat" cmpd="sng" algn="ctr">
                      <a:solidFill>
                        <a:srgbClr val="45A26B"/>
                      </a:solidFill>
                      <a:prstDash val="solid"/>
                      <a:round/>
                      <a:headEnd type="none" w="med" len="med"/>
                      <a:tailEnd type="none" w="med" len="med"/>
                    </a:lnB>
                  </a:tcPr>
                </a:tc>
                <a:tc>
                  <a:txBody>
                    <a:bodyPr/>
                    <a:lstStyle/>
                    <a:p>
                      <a:pPr marL="0" marR="0" indent="0" algn="ctr">
                        <a:lnSpc>
                          <a:spcPct val="107000"/>
                        </a:lnSpc>
                        <a:spcBef>
                          <a:spcPts val="0"/>
                        </a:spcBef>
                        <a:spcAft>
                          <a:spcPts val="0"/>
                        </a:spcAft>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3.67 </a:t>
                      </a:r>
                    </a:p>
                  </a:txBody>
                  <a:tcPr marL="68580" marR="68580" marT="0" marB="0" anchor="ctr">
                    <a:lnT w="12700" cap="flat" cmpd="sng" algn="ctr">
                      <a:solidFill>
                        <a:srgbClr val="45A26B"/>
                      </a:solidFill>
                      <a:prstDash val="solid"/>
                      <a:round/>
                      <a:headEnd type="none" w="med" len="med"/>
                      <a:tailEnd type="none" w="med" len="med"/>
                    </a:lnT>
                    <a:lnB w="12700" cap="flat" cmpd="sng" algn="ctr">
                      <a:solidFill>
                        <a:srgbClr val="45A26B"/>
                      </a:solidFill>
                      <a:prstDash val="solid"/>
                      <a:round/>
                      <a:headEnd type="none" w="med" len="med"/>
                      <a:tailEnd type="none" w="med" len="med"/>
                    </a:lnB>
                  </a:tcPr>
                </a:tc>
                <a:extLst>
                  <a:ext uri="{0D108BD9-81ED-4DB2-BD59-A6C34878D82A}">
                    <a16:rowId xmlns="" xmlns:a16="http://schemas.microsoft.com/office/drawing/2014/main" val="10005"/>
                  </a:ext>
                </a:extLst>
              </a:tr>
            </a:tbl>
          </a:graphicData>
        </a:graphic>
      </p:graphicFrame>
      <p:sp>
        <p:nvSpPr>
          <p:cNvPr id="3" name="Slide Number Placeholder 2"/>
          <p:cNvSpPr>
            <a:spLocks noGrp="1"/>
          </p:cNvSpPr>
          <p:nvPr>
            <p:ph type="sldNum" sz="quarter" idx="12"/>
          </p:nvPr>
        </p:nvSpPr>
        <p:spPr/>
        <p:txBody>
          <a:bodyPr/>
          <a:lstStyle/>
          <a:p>
            <a:pPr>
              <a:defRPr/>
            </a:pPr>
            <a:fld id="{781F5502-B62B-4640-A1AA-059EBDCB9D29}" type="slidenum">
              <a:rPr lang="en-US" altLang="en-US" smtClean="0"/>
              <a:pPr>
                <a:defRPr/>
              </a:pPr>
              <a:t>16</a:t>
            </a:fld>
            <a:r>
              <a:rPr lang="en-US" altLang="en-US" smtClean="0"/>
              <a:t>/19</a:t>
            </a:r>
            <a:endParaRPr lang="en-US" altLang="en-US" dirty="0"/>
          </a:p>
        </p:txBody>
      </p:sp>
    </p:spTree>
    <p:extLst>
      <p:ext uri="{BB962C8B-B14F-4D97-AF65-F5344CB8AC3E}">
        <p14:creationId xmlns:p14="http://schemas.microsoft.com/office/powerpoint/2010/main" val="3967209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 xmlns:a16="http://schemas.microsoft.com/office/drawing/2014/main" id="{5FF1AD93-C194-4F9A-A06C-1BE68F54417D}"/>
              </a:ext>
            </a:extLst>
          </p:cNvPr>
          <p:cNvSpPr>
            <a:spLocks noGrp="1"/>
          </p:cNvSpPr>
          <p:nvPr>
            <p:ph idx="1"/>
          </p:nvPr>
        </p:nvSpPr>
        <p:spPr>
          <a:xfrm>
            <a:off x="407368" y="1038350"/>
            <a:ext cx="11122116" cy="4781299"/>
          </a:xfrm>
        </p:spPr>
        <p:txBody>
          <a:bodyPr/>
          <a:lstStyle/>
          <a:p>
            <a:pPr marL="514350" lvl="0" indent="-514350" algn="just">
              <a:buFont typeface="Wingdings 3" panose="05040102010807070707" pitchFamily="18" charset="2"/>
              <a:buChar char="}"/>
            </a:pPr>
            <a:r>
              <a:rPr lang="en-US" sz="2800" b="1" dirty="0" smtClean="0">
                <a:latin typeface="Times New Roman" panose="02020603050405020304" pitchFamily="18" charset="0"/>
                <a:cs typeface="Times New Roman" panose="02020603050405020304" pitchFamily="18" charset="0"/>
              </a:rPr>
              <a:t>An </a:t>
            </a:r>
            <a:r>
              <a:rPr lang="en-US" sz="2800" b="1" dirty="0">
                <a:latin typeface="Times New Roman" panose="02020603050405020304" pitchFamily="18" charset="0"/>
                <a:cs typeface="Times New Roman" panose="02020603050405020304" pitchFamily="18" charset="0"/>
              </a:rPr>
              <a:t>accurate </a:t>
            </a:r>
            <a:r>
              <a:rPr lang="en-US" sz="2800" b="1" dirty="0" smtClean="0">
                <a:latin typeface="Times New Roman" panose="02020603050405020304" pitchFamily="18" charset="0"/>
                <a:cs typeface="Times New Roman" panose="02020603050405020304" pitchFamily="18" charset="0"/>
              </a:rPr>
              <a:t>solver </a:t>
            </a:r>
            <a:r>
              <a:rPr lang="en-US" sz="2800" b="1" dirty="0">
                <a:latin typeface="Times New Roman" panose="02020603050405020304" pitchFamily="18" charset="0"/>
                <a:cs typeface="Times New Roman" panose="02020603050405020304" pitchFamily="18" charset="0"/>
              </a:rPr>
              <a:t>based on </a:t>
            </a:r>
            <a:r>
              <a:rPr lang="en-US" sz="2800" b="1" dirty="0" smtClean="0">
                <a:latin typeface="Times New Roman" panose="02020603050405020304" pitchFamily="18" charset="0"/>
                <a:cs typeface="Times New Roman" panose="02020603050405020304" pitchFamily="18" charset="0"/>
              </a:rPr>
              <a:t>the hybrid </a:t>
            </a:r>
            <a:r>
              <a:rPr lang="en-US" sz="2800" b="1" dirty="0">
                <a:latin typeface="Times New Roman" panose="02020603050405020304" pitchFamily="18" charset="0"/>
                <a:cs typeface="Times New Roman" panose="02020603050405020304" pitchFamily="18" charset="0"/>
              </a:rPr>
              <a:t>FE-EFG method </a:t>
            </a:r>
            <a:r>
              <a:rPr lang="en-US" sz="2800" b="1" dirty="0" smtClean="0">
                <a:latin typeface="Times New Roman" panose="02020603050405020304" pitchFamily="18" charset="0"/>
                <a:cs typeface="Times New Roman" panose="02020603050405020304" pitchFamily="18" charset="0"/>
              </a:rPr>
              <a:t>was presented for MIT forward problem </a:t>
            </a:r>
            <a:r>
              <a:rPr lang="en-US" sz="2800" b="1" dirty="0" smtClean="0">
                <a:latin typeface="Times New Roman" panose="02020603050405020304" pitchFamily="18" charset="0"/>
                <a:cs typeface="Times New Roman" panose="02020603050405020304" pitchFamily="18" charset="0"/>
              </a:rPr>
              <a:t>computation.</a:t>
            </a:r>
            <a:endParaRPr lang="en-US" sz="2800" b="1" dirty="0">
              <a:latin typeface="Times New Roman" panose="02020603050405020304" pitchFamily="18" charset="0"/>
              <a:cs typeface="Times New Roman" panose="02020603050405020304" pitchFamily="18" charset="0"/>
            </a:endParaRPr>
          </a:p>
          <a:p>
            <a:pPr marL="514350" lvl="0" indent="-514350" algn="just">
              <a:buFont typeface="+mj-lt"/>
              <a:buAutoNum type="arabicPeriod"/>
            </a:pPr>
            <a:endParaRPr lang="en-US" sz="2800" dirty="0">
              <a:latin typeface="Times New Roman" panose="02020603050405020304" pitchFamily="18" charset="0"/>
              <a:cs typeface="Times New Roman" panose="02020603050405020304" pitchFamily="18" charset="0"/>
            </a:endParaRPr>
          </a:p>
          <a:p>
            <a:pPr marL="514350" lvl="0" indent="-514350" algn="just">
              <a:buFont typeface="+mj-lt"/>
              <a:buAutoNum type="arabicPeriod"/>
            </a:pPr>
            <a:endParaRPr lang="fa-IR" sz="2800" dirty="0">
              <a:latin typeface="Times New Roman" panose="02020603050405020304" pitchFamily="18" charset="0"/>
              <a:cs typeface="Times New Roman" panose="02020603050405020304" pitchFamily="18" charset="0"/>
            </a:endParaRPr>
          </a:p>
          <a:p>
            <a:pPr marL="514350" indent="-514350" algn="just"/>
            <a:r>
              <a:rPr lang="en-IE" sz="2800" b="1" dirty="0" smtClean="0">
                <a:latin typeface="Times New Roman" panose="02020603050405020304" pitchFamily="18" charset="0"/>
                <a:cs typeface="Times New Roman" panose="02020603050405020304" pitchFamily="18" charset="0"/>
              </a:rPr>
              <a:t>The solver benefits </a:t>
            </a:r>
            <a:r>
              <a:rPr lang="en-IE" sz="2800" b="1" dirty="0">
                <a:latin typeface="Times New Roman" panose="02020603050405020304" pitchFamily="18" charset="0"/>
                <a:cs typeface="Times New Roman" panose="02020603050405020304" pitchFamily="18" charset="0"/>
              </a:rPr>
              <a:t>from </a:t>
            </a:r>
            <a:r>
              <a:rPr lang="en-IE" sz="2800" b="1" dirty="0" smtClean="0">
                <a:latin typeface="Times New Roman" panose="02020603050405020304" pitchFamily="18" charset="0"/>
                <a:cs typeface="Times New Roman" panose="02020603050405020304" pitchFamily="18" charset="0"/>
              </a:rPr>
              <a:t>advantages </a:t>
            </a:r>
            <a:r>
              <a:rPr lang="en-IE" sz="2800" b="1" dirty="0">
                <a:latin typeface="Times New Roman" panose="02020603050405020304" pitchFamily="18" charset="0"/>
                <a:cs typeface="Times New Roman" panose="02020603050405020304" pitchFamily="18" charset="0"/>
              </a:rPr>
              <a:t>of both </a:t>
            </a:r>
            <a:r>
              <a:rPr lang="en-US" sz="2800" b="1" dirty="0">
                <a:latin typeface="Times New Roman" panose="02020603050405020304" pitchFamily="18" charset="0"/>
                <a:cs typeface="Times New Roman" panose="02020603050405020304" pitchFamily="18" charset="0"/>
              </a:rPr>
              <a:t>FE and EFG </a:t>
            </a:r>
            <a:r>
              <a:rPr lang="en-IE" sz="2800" b="1" dirty="0">
                <a:latin typeface="Times New Roman" panose="02020603050405020304" pitchFamily="18" charset="0"/>
                <a:cs typeface="Times New Roman" panose="02020603050405020304" pitchFamily="18" charset="0"/>
              </a:rPr>
              <a:t>methods.</a:t>
            </a:r>
          </a:p>
          <a:p>
            <a:pPr marL="514350" indent="-514350" algn="just">
              <a:buFont typeface="+mj-lt"/>
              <a:buAutoNum type="arabicPeriod"/>
            </a:pPr>
            <a:endParaRPr lang="en-IE" sz="2800" dirty="0">
              <a:latin typeface="Times New Roman" panose="02020603050405020304" pitchFamily="18" charset="0"/>
              <a:cs typeface="Times New Roman" panose="02020603050405020304" pitchFamily="18" charset="0"/>
            </a:endParaRPr>
          </a:p>
          <a:p>
            <a:pPr marL="514350" indent="-514350" algn="just">
              <a:buFont typeface="+mj-lt"/>
              <a:buAutoNum type="arabicPeriod"/>
            </a:pPr>
            <a:endParaRPr lang="en-IE" sz="2800" dirty="0">
              <a:latin typeface="Times New Roman" panose="02020603050405020304" pitchFamily="18" charset="0"/>
              <a:cs typeface="Times New Roman" panose="02020603050405020304" pitchFamily="18" charset="0"/>
            </a:endParaRPr>
          </a:p>
          <a:p>
            <a:pPr marL="514350" indent="-514350" algn="just"/>
            <a:r>
              <a:rPr lang="en-IE" sz="2800" b="1" dirty="0" smtClean="0">
                <a:latin typeface="Times New Roman" panose="02020603050405020304" pitchFamily="18" charset="0"/>
                <a:cs typeface="Times New Roman" panose="02020603050405020304" pitchFamily="18" charset="0"/>
              </a:rPr>
              <a:t>The method holds </a:t>
            </a:r>
            <a:r>
              <a:rPr lang="en-IE" sz="2800" b="1" dirty="0">
                <a:latin typeface="Times New Roman" panose="02020603050405020304" pitchFamily="18" charset="0"/>
                <a:cs typeface="Times New Roman" panose="02020603050405020304" pitchFamily="18" charset="0"/>
              </a:rPr>
              <a:t>promise for solving MIT forward problem in domains with mesh difficulty </a:t>
            </a:r>
            <a:r>
              <a:rPr lang="en-IE" sz="2800" b="1" dirty="0" smtClean="0">
                <a:latin typeface="Times New Roman" panose="02020603050405020304" pitchFamily="18" charset="0"/>
                <a:cs typeface="Times New Roman" panose="02020603050405020304" pitchFamily="18" charset="0"/>
              </a:rPr>
              <a:t>task.</a:t>
            </a:r>
            <a:endParaRPr lang="en-IE" sz="2800" b="1"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 xmlns:a16="http://schemas.microsoft.com/office/drawing/2014/main" id="{5A09AFB3-0944-46EF-BD24-2FB7C44F66BA}"/>
              </a:ext>
            </a:extLst>
          </p:cNvPr>
          <p:cNvSpPr>
            <a:spLocks noChangeArrowheads="1"/>
          </p:cNvSpPr>
          <p:nvPr/>
        </p:nvSpPr>
        <p:spPr bwMode="auto">
          <a:xfrm>
            <a:off x="0" y="1402"/>
            <a:ext cx="12192000" cy="523220"/>
          </a:xfrm>
          <a:prstGeom prst="rect">
            <a:avLst/>
          </a:prstGeom>
          <a:gradFill flip="none" rotWithShape="1">
            <a:gsLst>
              <a:gs pos="0">
                <a:srgbClr val="53A4DC">
                  <a:tint val="66000"/>
                  <a:satMod val="160000"/>
                </a:srgbClr>
              </a:gs>
              <a:gs pos="50000">
                <a:srgbClr val="53A4DC">
                  <a:tint val="44500"/>
                  <a:satMod val="160000"/>
                </a:srgbClr>
              </a:gs>
              <a:gs pos="100000">
                <a:srgbClr val="53A4DC">
                  <a:tint val="23500"/>
                  <a:satMod val="160000"/>
                </a:srgbClr>
              </a:gs>
            </a:gsLst>
            <a:lin ang="0" scaled="1"/>
            <a:tileRect/>
          </a:gradFill>
          <a:ln w="9525">
            <a:noFill/>
            <a:miter lim="800000"/>
            <a:headEnd/>
            <a:tailEnd/>
          </a:ln>
        </p:spPr>
        <p:txBody>
          <a:bodyPr wrap="square">
            <a:spAutoFit/>
          </a:bodyPr>
          <a:lstStyle/>
          <a:p>
            <a:pPr eaLnBrk="1" hangingPunct="1">
              <a:spcBef>
                <a:spcPct val="50000"/>
              </a:spcBef>
              <a:defRPr/>
            </a:pPr>
            <a:r>
              <a:rPr lang="en-US" sz="2800" b="1" dirty="0">
                <a:latin typeface="Times New Roman" panose="02020603050405020304" pitchFamily="18" charset="0"/>
                <a:cs typeface="Times New Roman" panose="02020603050405020304" pitchFamily="18" charset="0"/>
              </a:rPr>
              <a:t>Conclusion</a:t>
            </a:r>
            <a:endParaRPr lang="en-CA" sz="2800" b="1" dirty="0">
              <a:latin typeface="Arial" charset="0"/>
              <a:cs typeface="Arial" charset="0"/>
            </a:endParaRPr>
          </a:p>
        </p:txBody>
      </p:sp>
      <p:sp>
        <p:nvSpPr>
          <p:cNvPr id="3" name="Slide Number Placeholder 2"/>
          <p:cNvSpPr>
            <a:spLocks noGrp="1"/>
          </p:cNvSpPr>
          <p:nvPr>
            <p:ph type="sldNum" sz="quarter" idx="12"/>
          </p:nvPr>
        </p:nvSpPr>
        <p:spPr/>
        <p:txBody>
          <a:bodyPr/>
          <a:lstStyle/>
          <a:p>
            <a:pPr>
              <a:defRPr/>
            </a:pPr>
            <a:fld id="{781F5502-B62B-4640-A1AA-059EBDCB9D29}" type="slidenum">
              <a:rPr lang="en-US" altLang="en-US" smtClean="0"/>
              <a:pPr>
                <a:defRPr/>
              </a:pPr>
              <a:t>17</a:t>
            </a:fld>
            <a:r>
              <a:rPr lang="en-US" altLang="en-US" smtClean="0"/>
              <a:t>/19</a:t>
            </a:r>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C523E7FE-4F47-427C-BD74-4E80A65D314B}"/>
              </a:ext>
            </a:extLst>
          </p:cNvPr>
          <p:cNvSpPr txBox="1"/>
          <p:nvPr/>
        </p:nvSpPr>
        <p:spPr>
          <a:xfrm>
            <a:off x="390926" y="1484784"/>
            <a:ext cx="11410147" cy="3139321"/>
          </a:xfrm>
          <a:prstGeom prst="rect">
            <a:avLst/>
          </a:prstGeom>
          <a:noFill/>
        </p:spPr>
        <p:txBody>
          <a:bodyPr wrap="square">
            <a:spAutoFit/>
          </a:bodyPr>
          <a:lstStyle/>
          <a:p>
            <a:pPr algn="just"/>
            <a:r>
              <a:rPr lang="en-US" sz="1800" dirty="0">
                <a:latin typeface="Times New Roman" panose="02020603050405020304" pitchFamily="18" charset="0"/>
                <a:cs typeface="Times New Roman" panose="02020603050405020304" pitchFamily="18" charset="0"/>
              </a:rPr>
              <a:t>[1] Wei, H-Y., and Manuchehr Soleimani. </a:t>
            </a:r>
            <a:r>
              <a:rPr lang="en-US" dirty="0" smtClean="0">
                <a:latin typeface="Times New Roman" panose="02020603050405020304" pitchFamily="18" charset="0"/>
                <a:cs typeface="Times New Roman" panose="02020603050405020304" pitchFamily="18" charset="0"/>
              </a:rPr>
              <a:t>“</a:t>
            </a:r>
            <a:r>
              <a:rPr lang="en-US" sz="1800" dirty="0" smtClean="0">
                <a:latin typeface="Times New Roman" panose="02020603050405020304" pitchFamily="18" charset="0"/>
                <a:cs typeface="Times New Roman" panose="02020603050405020304" pitchFamily="18" charset="0"/>
              </a:rPr>
              <a:t>Electromagnetic </a:t>
            </a:r>
            <a:r>
              <a:rPr lang="en-US" sz="1800" dirty="0">
                <a:latin typeface="Times New Roman" panose="02020603050405020304" pitchFamily="18" charset="0"/>
                <a:cs typeface="Times New Roman" panose="02020603050405020304" pitchFamily="18" charset="0"/>
              </a:rPr>
              <a:t>tomography for medical and industrial applications: Challenges and opportunities [point of view</a:t>
            </a:r>
            <a:r>
              <a:rPr lang="en-US" sz="1800" dirty="0" smtClean="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Proceedings of the IEEE 101.3 (2013): 559-565.</a:t>
            </a:r>
          </a:p>
          <a:p>
            <a:pPr algn="just"/>
            <a:endParaRPr lang="en-US" sz="1800"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[2]  A</a:t>
            </a:r>
            <a:r>
              <a:rPr lang="en-US" dirty="0">
                <a:latin typeface="Times New Roman" panose="02020603050405020304" pitchFamily="18" charset="0"/>
                <a:cs typeface="Times New Roman" panose="02020603050405020304" pitchFamily="18" charset="0"/>
              </a:rPr>
              <a:t>. Peyton, “Electromagnetic induction tomography,” in Industrial tomography: systems and applications, M. Wang, Ed. Cambridge, UK: Elsevier, 2015, </a:t>
            </a:r>
            <a:r>
              <a:rPr lang="en-US" dirty="0" err="1">
                <a:latin typeface="Times New Roman" panose="02020603050405020304" pitchFamily="18" charset="0"/>
                <a:cs typeface="Times New Roman" panose="02020603050405020304" pitchFamily="18" charset="0"/>
              </a:rPr>
              <a:t>ch.</a:t>
            </a:r>
            <a:r>
              <a:rPr lang="en-US" dirty="0">
                <a:latin typeface="Times New Roman" panose="02020603050405020304" pitchFamily="18" charset="0"/>
                <a:cs typeface="Times New Roman" panose="02020603050405020304" pitchFamily="18" charset="0"/>
              </a:rPr>
              <a:t> 3, pp. 61-107</a:t>
            </a:r>
            <a:r>
              <a:rPr lang="en-US" dirty="0" smtClean="0">
                <a:latin typeface="Times New Roman" panose="02020603050405020304" pitchFamily="18" charset="0"/>
                <a:cs typeface="Times New Roman" panose="02020603050405020304" pitchFamily="18" charset="0"/>
              </a:rPr>
              <a:t>.</a:t>
            </a:r>
          </a:p>
          <a:p>
            <a:pPr algn="just"/>
            <a:endParaRPr lang="en-US" sz="1800"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[3] </a:t>
            </a:r>
            <a:r>
              <a:rPr lang="en-US" dirty="0">
                <a:latin typeface="Times New Roman" panose="02020603050405020304" pitchFamily="18" charset="0"/>
                <a:cs typeface="Times New Roman" panose="02020603050405020304" pitchFamily="18" charset="0"/>
              </a:rPr>
              <a:t>H. Yazdanian, R. </a:t>
            </a:r>
            <a:r>
              <a:rPr lang="en-US" dirty="0" err="1">
                <a:latin typeface="Times New Roman" panose="02020603050405020304" pitchFamily="18" charset="0"/>
                <a:cs typeface="Times New Roman" panose="02020603050405020304" pitchFamily="18" charset="0"/>
              </a:rPr>
              <a:t>Jafari</a:t>
            </a:r>
            <a:r>
              <a:rPr lang="en-US" dirty="0">
                <a:latin typeface="Times New Roman" panose="02020603050405020304" pitchFamily="18" charset="0"/>
                <a:cs typeface="Times New Roman" panose="02020603050405020304" pitchFamily="18" charset="0"/>
              </a:rPr>
              <a:t>, and H. </a:t>
            </a:r>
            <a:r>
              <a:rPr lang="en-US" dirty="0" err="1">
                <a:latin typeface="Times New Roman" panose="02020603050405020304" pitchFamily="18" charset="0"/>
                <a:cs typeface="Times New Roman" panose="02020603050405020304" pitchFamily="18" charset="0"/>
              </a:rPr>
              <a:t>Moghaddam</a:t>
            </a:r>
            <a:r>
              <a:rPr lang="en-US" dirty="0">
                <a:latin typeface="Times New Roman" panose="02020603050405020304" pitchFamily="18" charset="0"/>
                <a:cs typeface="Times New Roman" panose="02020603050405020304" pitchFamily="18" charset="0"/>
              </a:rPr>
              <a:t>, “Solution of 2D MIT forward problem by considering skin and proximity effects in coils,” IEEE Trans. </a:t>
            </a:r>
            <a:r>
              <a:rPr lang="en-US" dirty="0" err="1">
                <a:latin typeface="Times New Roman" panose="02020603050405020304" pitchFamily="18" charset="0"/>
                <a:cs typeface="Times New Roman" panose="02020603050405020304" pitchFamily="18" charset="0"/>
              </a:rPr>
              <a:t>Comput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Imag</a:t>
            </a:r>
            <a:r>
              <a:rPr lang="en-US" dirty="0" smtClean="0">
                <a:latin typeface="Times New Roman" panose="02020603050405020304" pitchFamily="18" charset="0"/>
                <a:cs typeface="Times New Roman" panose="02020603050405020304" pitchFamily="18" charset="0"/>
              </a:rPr>
              <a:t>.</a:t>
            </a:r>
          </a:p>
          <a:p>
            <a:pPr algn="just"/>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smtClean="0">
                <a:latin typeface="Times New Roman" panose="02020603050405020304" pitchFamily="18" charset="0"/>
                <a:cs typeface="Times New Roman" panose="02020603050405020304" pitchFamily="18" charset="0"/>
              </a:rPr>
              <a:t>[4</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L. Turner and H. C. Han, “The calculation of transient eddy-current fields using null-field integral techniques,” IEEE Trans. </a:t>
            </a:r>
            <a:r>
              <a:rPr lang="en-US" dirty="0" err="1">
                <a:latin typeface="Times New Roman" panose="02020603050405020304" pitchFamily="18" charset="0"/>
                <a:cs typeface="Times New Roman" panose="02020603050405020304" pitchFamily="18" charset="0"/>
              </a:rPr>
              <a:t>Magn</a:t>
            </a:r>
            <a:r>
              <a:rPr lang="en-US" dirty="0">
                <a:latin typeface="Times New Roman" panose="02020603050405020304" pitchFamily="18" charset="0"/>
                <a:cs typeface="Times New Roman" panose="02020603050405020304" pitchFamily="18" charset="0"/>
              </a:rPr>
              <a:t>., vol. 23, no. 2, pp. 1811-1818, Mar. </a:t>
            </a:r>
            <a:r>
              <a:rPr lang="en-US" dirty="0" smtClean="0">
                <a:latin typeface="Times New Roman" panose="02020603050405020304" pitchFamily="18" charset="0"/>
                <a:cs typeface="Times New Roman" panose="02020603050405020304" pitchFamily="18" charset="0"/>
              </a:rPr>
              <a:t>1987.</a:t>
            </a:r>
            <a:endParaRPr lang="fr-FR" sz="18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 xmlns:a16="http://schemas.microsoft.com/office/drawing/2014/main" id="{5A09AFB3-0944-46EF-BD24-2FB7C44F66BA}"/>
              </a:ext>
            </a:extLst>
          </p:cNvPr>
          <p:cNvSpPr>
            <a:spLocks noChangeArrowheads="1"/>
          </p:cNvSpPr>
          <p:nvPr/>
        </p:nvSpPr>
        <p:spPr bwMode="auto">
          <a:xfrm>
            <a:off x="0" y="1402"/>
            <a:ext cx="12192000" cy="523220"/>
          </a:xfrm>
          <a:prstGeom prst="rect">
            <a:avLst/>
          </a:prstGeom>
          <a:gradFill flip="none" rotWithShape="1">
            <a:gsLst>
              <a:gs pos="0">
                <a:srgbClr val="53A4DC">
                  <a:tint val="66000"/>
                  <a:satMod val="160000"/>
                </a:srgbClr>
              </a:gs>
              <a:gs pos="50000">
                <a:srgbClr val="53A4DC">
                  <a:tint val="44500"/>
                  <a:satMod val="160000"/>
                </a:srgbClr>
              </a:gs>
              <a:gs pos="100000">
                <a:srgbClr val="53A4DC">
                  <a:tint val="23500"/>
                  <a:satMod val="160000"/>
                </a:srgbClr>
              </a:gs>
            </a:gsLst>
            <a:lin ang="0" scaled="1"/>
            <a:tileRect/>
          </a:gradFill>
          <a:ln w="9525">
            <a:noFill/>
            <a:miter lim="800000"/>
            <a:headEnd/>
            <a:tailEnd/>
          </a:ln>
        </p:spPr>
        <p:txBody>
          <a:bodyPr wrap="square">
            <a:spAutoFit/>
          </a:bodyPr>
          <a:lstStyle/>
          <a:p>
            <a:pPr eaLnBrk="1" hangingPunct="1">
              <a:spcBef>
                <a:spcPct val="50000"/>
              </a:spcBef>
              <a:defRPr/>
            </a:pPr>
            <a:r>
              <a:rPr lang="en-US" sz="2800" b="1" dirty="0" smtClean="0">
                <a:latin typeface="Times New Roman" panose="02020603050405020304" pitchFamily="18" charset="0"/>
                <a:cs typeface="Times New Roman" panose="02020603050405020304" pitchFamily="18" charset="0"/>
              </a:rPr>
              <a:t>References</a:t>
            </a:r>
            <a:endParaRPr lang="en-CA" sz="2800" b="1" dirty="0">
              <a:latin typeface="Arial" charset="0"/>
              <a:cs typeface="Arial" charset="0"/>
            </a:endParaRPr>
          </a:p>
        </p:txBody>
      </p:sp>
      <p:sp>
        <p:nvSpPr>
          <p:cNvPr id="3" name="Slide Number Placeholder 2"/>
          <p:cNvSpPr>
            <a:spLocks noGrp="1"/>
          </p:cNvSpPr>
          <p:nvPr>
            <p:ph type="sldNum" sz="quarter" idx="12"/>
          </p:nvPr>
        </p:nvSpPr>
        <p:spPr/>
        <p:txBody>
          <a:bodyPr/>
          <a:lstStyle/>
          <a:p>
            <a:pPr>
              <a:defRPr/>
            </a:pPr>
            <a:fld id="{781F5502-B62B-4640-A1AA-059EBDCB9D29}" type="slidenum">
              <a:rPr lang="en-US" altLang="en-US" smtClean="0"/>
              <a:pPr>
                <a:defRPr/>
              </a:pPr>
              <a:t>18</a:t>
            </a:fld>
            <a:r>
              <a:rPr lang="en-US" altLang="en-US" smtClean="0"/>
              <a:t>/19</a:t>
            </a:r>
            <a:endParaRPr lang="en-US" alt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C523E7FE-4F47-427C-BD74-4E80A65D314B}"/>
              </a:ext>
            </a:extLst>
          </p:cNvPr>
          <p:cNvSpPr txBox="1"/>
          <p:nvPr/>
        </p:nvSpPr>
        <p:spPr>
          <a:xfrm>
            <a:off x="263352" y="1406924"/>
            <a:ext cx="11410147" cy="1200329"/>
          </a:xfrm>
          <a:prstGeom prst="rect">
            <a:avLst/>
          </a:prstGeom>
          <a:noFill/>
        </p:spPr>
        <p:txBody>
          <a:bodyPr wrap="square">
            <a:spAutoFit/>
          </a:bodyPr>
          <a:lstStyle/>
          <a:p>
            <a:pPr algn="ctr"/>
            <a:r>
              <a:rPr lang="en-US" sz="7200" b="1" dirty="0" smtClean="0">
                <a:solidFill>
                  <a:srgbClr val="2F8ECE"/>
                </a:solidFill>
                <a:latin typeface="Times New Roman" panose="02020603050405020304" pitchFamily="18" charset="0"/>
                <a:cs typeface="Times New Roman" panose="02020603050405020304" pitchFamily="18" charset="0"/>
              </a:rPr>
              <a:t>Thank</a:t>
            </a:r>
            <a:r>
              <a:rPr lang="en-US" sz="7200" b="1" dirty="0" smtClean="0">
                <a:latin typeface="Times New Roman" panose="02020603050405020304" pitchFamily="18" charset="0"/>
                <a:cs typeface="Times New Roman" panose="02020603050405020304" pitchFamily="18" charset="0"/>
              </a:rPr>
              <a:t> </a:t>
            </a:r>
            <a:r>
              <a:rPr lang="en-US" sz="7200" b="1" dirty="0" smtClean="0">
                <a:solidFill>
                  <a:srgbClr val="45A26B"/>
                </a:solidFill>
                <a:latin typeface="Times New Roman" panose="02020603050405020304" pitchFamily="18" charset="0"/>
                <a:cs typeface="Times New Roman" panose="02020603050405020304" pitchFamily="18" charset="0"/>
              </a:rPr>
              <a:t>you</a:t>
            </a:r>
            <a:endParaRPr lang="fr-FR" sz="7200" b="1" dirty="0">
              <a:solidFill>
                <a:srgbClr val="45A26B"/>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 xmlns:a16="http://schemas.microsoft.com/office/drawing/2014/main" id="{5A09AFB3-0944-46EF-BD24-2FB7C44F66BA}"/>
              </a:ext>
            </a:extLst>
          </p:cNvPr>
          <p:cNvSpPr>
            <a:spLocks noChangeArrowheads="1"/>
          </p:cNvSpPr>
          <p:nvPr/>
        </p:nvSpPr>
        <p:spPr bwMode="auto">
          <a:xfrm>
            <a:off x="0" y="1402"/>
            <a:ext cx="12192000" cy="523220"/>
          </a:xfrm>
          <a:prstGeom prst="rect">
            <a:avLst/>
          </a:prstGeom>
          <a:gradFill flip="none" rotWithShape="1">
            <a:gsLst>
              <a:gs pos="0">
                <a:srgbClr val="53A4DC">
                  <a:tint val="66000"/>
                  <a:satMod val="160000"/>
                </a:srgbClr>
              </a:gs>
              <a:gs pos="50000">
                <a:srgbClr val="53A4DC">
                  <a:tint val="44500"/>
                  <a:satMod val="160000"/>
                </a:srgbClr>
              </a:gs>
              <a:gs pos="100000">
                <a:srgbClr val="53A4DC">
                  <a:tint val="23500"/>
                  <a:satMod val="160000"/>
                </a:srgbClr>
              </a:gs>
            </a:gsLst>
            <a:lin ang="0" scaled="1"/>
            <a:tileRect/>
          </a:gradFill>
          <a:ln w="9525">
            <a:noFill/>
            <a:miter lim="800000"/>
            <a:headEnd/>
            <a:tailEnd/>
          </a:ln>
        </p:spPr>
        <p:txBody>
          <a:bodyPr wrap="square">
            <a:spAutoFit/>
          </a:bodyPr>
          <a:lstStyle/>
          <a:p>
            <a:pPr eaLnBrk="1" hangingPunct="1">
              <a:spcBef>
                <a:spcPct val="50000"/>
              </a:spcBef>
              <a:defRPr/>
            </a:pPr>
            <a:endParaRPr lang="en-CA" sz="2800" b="1" dirty="0">
              <a:latin typeface="Arial" charset="0"/>
              <a:cs typeface="Arial" charset="0"/>
            </a:endParaRPr>
          </a:p>
        </p:txBody>
      </p:sp>
      <p:sp>
        <p:nvSpPr>
          <p:cNvPr id="2" name="Rectangle 1"/>
          <p:cNvSpPr/>
          <p:nvPr/>
        </p:nvSpPr>
        <p:spPr>
          <a:xfrm>
            <a:off x="2063552" y="5085184"/>
            <a:ext cx="4854214" cy="1569660"/>
          </a:xfrm>
          <a:prstGeom prst="rect">
            <a:avLst/>
          </a:prstGeom>
        </p:spPr>
        <p:txBody>
          <a:bodyPr wrap="none">
            <a:spAutoFit/>
          </a:bodyPr>
          <a:lstStyle/>
          <a:p>
            <a:pPr eaLnBrk="1" hangingPunct="1">
              <a:spcBef>
                <a:spcPct val="50000"/>
              </a:spcBef>
              <a:defRPr/>
            </a:pPr>
            <a:r>
              <a:rPr lang="en-US" sz="2400" dirty="0" smtClean="0">
                <a:latin typeface="Times New Roman" panose="02020603050405020304" pitchFamily="18" charset="0"/>
                <a:cs typeface="Times New Roman" panose="02020603050405020304" pitchFamily="18" charset="0"/>
              </a:rPr>
              <a:t>Emails: </a:t>
            </a:r>
            <a:r>
              <a:rPr lang="en-US" sz="2400" dirty="0" smtClean="0">
                <a:solidFill>
                  <a:srgbClr val="2F8ECE"/>
                </a:solidFill>
                <a:latin typeface="Times New Roman" panose="02020603050405020304" pitchFamily="18" charset="0"/>
                <a:cs typeface="Times New Roman" panose="02020603050405020304" pitchFamily="18" charset="0"/>
                <a:hlinkClick r:id="rId3"/>
              </a:rPr>
              <a:t>hassanyazdanian@gmail.com</a:t>
            </a:r>
            <a:endParaRPr lang="en-US" sz="2400" dirty="0" smtClean="0">
              <a:solidFill>
                <a:srgbClr val="2F8ECE"/>
              </a:solidFill>
              <a:latin typeface="Times New Roman" panose="02020603050405020304" pitchFamily="18" charset="0"/>
              <a:cs typeface="Times New Roman" panose="02020603050405020304" pitchFamily="18" charset="0"/>
            </a:endParaRPr>
          </a:p>
          <a:p>
            <a:pPr marL="1028700" eaLnBrk="1" hangingPunct="1">
              <a:spcBef>
                <a:spcPct val="50000"/>
              </a:spcBef>
              <a:defRPr/>
            </a:pPr>
            <a:r>
              <a:rPr lang="en-CA" sz="2400" dirty="0" smtClean="0">
                <a:solidFill>
                  <a:srgbClr val="45A26B"/>
                </a:solidFill>
                <a:latin typeface="Times New Roman" panose="02020603050405020304" pitchFamily="18" charset="0"/>
                <a:cs typeface="Times New Roman" panose="02020603050405020304" pitchFamily="18" charset="0"/>
                <a:hlinkClick r:id="rId4"/>
              </a:rPr>
              <a:t>maedeh.hadinia@iau.ac.ir</a:t>
            </a:r>
            <a:endParaRPr lang="en-CA" sz="2400" dirty="0" smtClean="0">
              <a:solidFill>
                <a:srgbClr val="45A26B"/>
              </a:solidFill>
              <a:latin typeface="Times New Roman" panose="02020603050405020304" pitchFamily="18" charset="0"/>
              <a:cs typeface="Times New Roman" panose="02020603050405020304" pitchFamily="18" charset="0"/>
            </a:endParaRPr>
          </a:p>
          <a:p>
            <a:pPr eaLnBrk="1" hangingPunct="1">
              <a:spcBef>
                <a:spcPct val="50000"/>
              </a:spcBef>
              <a:defRPr/>
            </a:pPr>
            <a:endParaRPr lang="en-CA" sz="2400" b="1" dirty="0">
              <a:latin typeface="Arial" charset="0"/>
              <a:cs typeface="Arial" charset="0"/>
            </a:endParaRPr>
          </a:p>
        </p:txBody>
      </p:sp>
      <p:sp>
        <p:nvSpPr>
          <p:cNvPr id="6" name="TextBox 5">
            <a:extLst>
              <a:ext uri="{FF2B5EF4-FFF2-40B4-BE49-F238E27FC236}">
                <a16:creationId xmlns="" xmlns:a16="http://schemas.microsoft.com/office/drawing/2014/main" id="{C523E7FE-4F47-427C-BD74-4E80A65D314B}"/>
              </a:ext>
            </a:extLst>
          </p:cNvPr>
          <p:cNvSpPr txBox="1"/>
          <p:nvPr/>
        </p:nvSpPr>
        <p:spPr>
          <a:xfrm>
            <a:off x="390926" y="2866517"/>
            <a:ext cx="11410147" cy="1200329"/>
          </a:xfrm>
          <a:prstGeom prst="rect">
            <a:avLst/>
          </a:prstGeom>
          <a:noFill/>
        </p:spPr>
        <p:txBody>
          <a:bodyPr wrap="square">
            <a:spAutoFit/>
          </a:bodyPr>
          <a:lstStyle/>
          <a:p>
            <a:pPr algn="ctr"/>
            <a:r>
              <a:rPr lang="en-US" sz="7200" b="1" dirty="0" smtClean="0">
                <a:solidFill>
                  <a:srgbClr val="45A26B"/>
                </a:solidFill>
                <a:latin typeface="Times New Roman" panose="02020603050405020304" pitchFamily="18" charset="0"/>
                <a:cs typeface="Times New Roman" panose="02020603050405020304" pitchFamily="18" charset="0"/>
              </a:rPr>
              <a:t>Any</a:t>
            </a:r>
            <a:r>
              <a:rPr lang="en-US" sz="7200" b="1" dirty="0" smtClean="0">
                <a:solidFill>
                  <a:srgbClr val="2F8ECE"/>
                </a:solidFill>
                <a:latin typeface="Times New Roman" panose="02020603050405020304" pitchFamily="18" charset="0"/>
                <a:cs typeface="Times New Roman" panose="02020603050405020304" pitchFamily="18" charset="0"/>
              </a:rPr>
              <a:t> questions?</a:t>
            </a:r>
            <a:endParaRPr lang="fr-FR" sz="7200" b="1" dirty="0">
              <a:solidFill>
                <a:srgbClr val="45A26B"/>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a:defRPr/>
            </a:pPr>
            <a:fld id="{781F5502-B62B-4640-A1AA-059EBDCB9D29}" type="slidenum">
              <a:rPr lang="en-US" altLang="en-US" smtClean="0"/>
              <a:pPr>
                <a:defRPr/>
              </a:pPr>
              <a:t>19</a:t>
            </a:fld>
            <a:r>
              <a:rPr lang="en-US" altLang="en-US" smtClean="0"/>
              <a:t>/19</a:t>
            </a:r>
            <a:endParaRPr lang="en-US" altLang="en-US" dirty="0"/>
          </a:p>
        </p:txBody>
      </p:sp>
    </p:spTree>
    <p:extLst>
      <p:ext uri="{BB962C8B-B14F-4D97-AF65-F5344CB8AC3E}">
        <p14:creationId xmlns:p14="http://schemas.microsoft.com/office/powerpoint/2010/main" val="15898394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ontent Placeholder 2">
            <a:extLst>
              <a:ext uri="{FF2B5EF4-FFF2-40B4-BE49-F238E27FC236}">
                <a16:creationId xmlns="" xmlns:a16="http://schemas.microsoft.com/office/drawing/2014/main" id="{419B7C1F-0812-4C7C-A878-A53A8907FDE3}"/>
              </a:ext>
            </a:extLst>
          </p:cNvPr>
          <p:cNvSpPr>
            <a:spLocks noGrp="1"/>
          </p:cNvSpPr>
          <p:nvPr>
            <p:ph idx="1"/>
          </p:nvPr>
        </p:nvSpPr>
        <p:spPr>
          <a:xfrm>
            <a:off x="1415480" y="1340768"/>
            <a:ext cx="8085584" cy="4779938"/>
          </a:xfrm>
        </p:spPr>
        <p:txBody>
          <a:bodyPr/>
          <a:lstStyle/>
          <a:p>
            <a:pPr eaLnBrk="1" hangingPunct="1">
              <a:lnSpc>
                <a:spcPct val="150000"/>
              </a:lnSpc>
              <a:defRPr/>
            </a:pPr>
            <a:r>
              <a:rPr lang="en-US" sz="3000" b="1" dirty="0" smtClean="0">
                <a:latin typeface="Times New Roman" panose="02020603050405020304" pitchFamily="18" charset="0"/>
                <a:cs typeface="Times New Roman" panose="02020603050405020304" pitchFamily="18" charset="0"/>
              </a:rPr>
              <a:t>Introduction</a:t>
            </a:r>
          </a:p>
          <a:p>
            <a:pPr eaLnBrk="1" hangingPunct="1">
              <a:lnSpc>
                <a:spcPct val="150000"/>
              </a:lnSpc>
              <a:defRPr/>
            </a:pPr>
            <a:r>
              <a:rPr lang="en-US" sz="3000" b="1" dirty="0" smtClean="0">
                <a:latin typeface="Times New Roman" panose="02020603050405020304" pitchFamily="18" charset="0"/>
                <a:cs typeface="Times New Roman" panose="02020603050405020304" pitchFamily="18" charset="0"/>
              </a:rPr>
              <a:t>Mathematical model</a:t>
            </a:r>
          </a:p>
          <a:p>
            <a:pPr eaLnBrk="1" hangingPunct="1">
              <a:lnSpc>
                <a:spcPct val="150000"/>
              </a:lnSpc>
              <a:defRPr/>
            </a:pPr>
            <a:r>
              <a:rPr lang="en-US" sz="3000" b="1" dirty="0" smtClean="0">
                <a:latin typeface="Times New Roman" panose="02020603050405020304" pitchFamily="18" charset="0"/>
                <a:cs typeface="Times New Roman" panose="02020603050405020304" pitchFamily="18" charset="0"/>
              </a:rPr>
              <a:t>Forward </a:t>
            </a:r>
            <a:r>
              <a:rPr lang="en-US" sz="3000" b="1" dirty="0">
                <a:latin typeface="Times New Roman" panose="02020603050405020304" pitchFamily="18" charset="0"/>
                <a:cs typeface="Times New Roman" panose="02020603050405020304" pitchFamily="18" charset="0"/>
              </a:rPr>
              <a:t>solver</a:t>
            </a:r>
          </a:p>
          <a:p>
            <a:pPr eaLnBrk="1" hangingPunct="1">
              <a:lnSpc>
                <a:spcPct val="150000"/>
              </a:lnSpc>
              <a:defRPr/>
            </a:pPr>
            <a:r>
              <a:rPr lang="en-US" sz="3000" b="1" dirty="0" smtClean="0">
                <a:latin typeface="Times New Roman" panose="02020603050405020304" pitchFamily="18" charset="0"/>
                <a:ea typeface="MS Mincho" panose="02020609040205080304" pitchFamily="49" charset="-128"/>
              </a:rPr>
              <a:t>Numerical </a:t>
            </a:r>
            <a:r>
              <a:rPr lang="en-US" sz="3000" b="1" dirty="0">
                <a:latin typeface="Times New Roman" panose="02020603050405020304" pitchFamily="18" charset="0"/>
                <a:ea typeface="MS Mincho" panose="02020609040205080304" pitchFamily="49" charset="-128"/>
              </a:rPr>
              <a:t>experiments</a:t>
            </a:r>
          </a:p>
          <a:p>
            <a:pPr eaLnBrk="1" hangingPunct="1">
              <a:lnSpc>
                <a:spcPct val="150000"/>
              </a:lnSpc>
              <a:defRPr/>
            </a:pPr>
            <a:r>
              <a:rPr lang="en-US" sz="3000" b="1" dirty="0" smtClean="0">
                <a:latin typeface="Times New Roman" panose="02020603050405020304" pitchFamily="18" charset="0"/>
                <a:cs typeface="Times New Roman" panose="02020603050405020304" pitchFamily="18" charset="0"/>
              </a:rPr>
              <a:t>Conclusion</a:t>
            </a:r>
            <a:endParaRPr lang="en-US" sz="3000" b="1"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 xmlns:a16="http://schemas.microsoft.com/office/drawing/2014/main" id="{CF564988-B0CB-448D-B890-18FF619BC1DF}"/>
              </a:ext>
            </a:extLst>
          </p:cNvPr>
          <p:cNvSpPr>
            <a:spLocks noGrp="1"/>
          </p:cNvSpPr>
          <p:nvPr>
            <p:ph type="title"/>
          </p:nvPr>
        </p:nvSpPr>
        <p:spPr>
          <a:xfrm>
            <a:off x="695400" y="0"/>
            <a:ext cx="8229600" cy="1143000"/>
          </a:xfrm>
        </p:spPr>
        <p:txBody>
          <a:bodyPr/>
          <a:lstStyle/>
          <a:p>
            <a:pPr eaLnBrk="1" fontAlgn="auto" hangingPunct="1">
              <a:spcAft>
                <a:spcPts val="0"/>
              </a:spcAft>
              <a:defRPr/>
            </a:pPr>
            <a:r>
              <a:rPr lang="en-US" dirty="0">
                <a:latin typeface="Times New Roman" panose="02020603050405020304" pitchFamily="18" charset="0"/>
                <a:cs typeface="Times New Roman" panose="02020603050405020304" pitchFamily="18" charset="0"/>
              </a:rPr>
              <a:t>Outline</a:t>
            </a:r>
          </a:p>
        </p:txBody>
      </p:sp>
      <p:sp>
        <p:nvSpPr>
          <p:cNvPr id="4" name="Slide Number Placeholder 3"/>
          <p:cNvSpPr>
            <a:spLocks noGrp="1"/>
          </p:cNvSpPr>
          <p:nvPr>
            <p:ph type="sldNum" sz="quarter" idx="12"/>
          </p:nvPr>
        </p:nvSpPr>
        <p:spPr/>
        <p:txBody>
          <a:bodyPr/>
          <a:lstStyle/>
          <a:p>
            <a:pPr>
              <a:defRPr/>
            </a:pPr>
            <a:fld id="{781F5502-B62B-4640-A1AA-059EBDCB9D29}" type="slidenum">
              <a:rPr lang="en-US" altLang="en-US" smtClean="0"/>
              <a:pPr>
                <a:defRPr/>
              </a:pPr>
              <a:t>2</a:t>
            </a:fld>
            <a:r>
              <a:rPr lang="en-US" altLang="en-US" smtClean="0"/>
              <a:t>/19</a:t>
            </a:r>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4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24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24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2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 xmlns:a16="http://schemas.microsoft.com/office/drawing/2014/main" id="{5A09AFB3-0944-46EF-BD24-2FB7C44F66BA}"/>
              </a:ext>
            </a:extLst>
          </p:cNvPr>
          <p:cNvSpPr>
            <a:spLocks noChangeArrowheads="1"/>
          </p:cNvSpPr>
          <p:nvPr/>
        </p:nvSpPr>
        <p:spPr bwMode="auto">
          <a:xfrm>
            <a:off x="0" y="3"/>
            <a:ext cx="12192000" cy="523875"/>
          </a:xfrm>
          <a:prstGeom prst="rect">
            <a:avLst/>
          </a:prstGeom>
          <a:gradFill flip="none" rotWithShape="1">
            <a:gsLst>
              <a:gs pos="0">
                <a:srgbClr val="53A4DC">
                  <a:tint val="66000"/>
                  <a:satMod val="160000"/>
                </a:srgbClr>
              </a:gs>
              <a:gs pos="50000">
                <a:srgbClr val="53A4DC">
                  <a:tint val="44500"/>
                  <a:satMod val="160000"/>
                </a:srgbClr>
              </a:gs>
              <a:gs pos="100000">
                <a:srgbClr val="53A4DC">
                  <a:tint val="23500"/>
                  <a:satMod val="160000"/>
                </a:srgbClr>
              </a:gs>
            </a:gsLst>
            <a:lin ang="0" scaled="1"/>
            <a:tileRect/>
          </a:gradFill>
          <a:ln w="9525">
            <a:noFill/>
            <a:miter lim="800000"/>
            <a:headEnd/>
            <a:tailEnd/>
          </a:ln>
        </p:spPr>
        <p:txBody>
          <a:bodyPr wrap="square">
            <a:spAutoFit/>
          </a:bodyPr>
          <a:lstStyle/>
          <a:p>
            <a:pPr eaLnBrk="1" hangingPunct="1">
              <a:spcBef>
                <a:spcPct val="50000"/>
              </a:spcBef>
              <a:defRPr/>
            </a:pPr>
            <a:r>
              <a:rPr lang="en-US" sz="2800" b="1" dirty="0">
                <a:latin typeface="Times New Roman" panose="02020603050405020304" pitchFamily="18" charset="0"/>
                <a:cs typeface="Times New Roman" panose="02020603050405020304" pitchFamily="18" charset="0"/>
              </a:rPr>
              <a:t>Introduction</a:t>
            </a:r>
          </a:p>
        </p:txBody>
      </p:sp>
      <p:sp>
        <p:nvSpPr>
          <p:cNvPr id="23" name="Content Placeholder 2">
            <a:extLst>
              <a:ext uri="{FF2B5EF4-FFF2-40B4-BE49-F238E27FC236}">
                <a16:creationId xmlns="" xmlns:a16="http://schemas.microsoft.com/office/drawing/2014/main" id="{C1D8DD45-1985-4519-A938-E6A41595518A}"/>
              </a:ext>
            </a:extLst>
          </p:cNvPr>
          <p:cNvSpPr>
            <a:spLocks noGrp="1"/>
          </p:cNvSpPr>
          <p:nvPr>
            <p:ph idx="1"/>
          </p:nvPr>
        </p:nvSpPr>
        <p:spPr>
          <a:xfrm>
            <a:off x="776645" y="870233"/>
            <a:ext cx="10647947" cy="5652528"/>
          </a:xfrm>
        </p:spPr>
        <p:txBody>
          <a:bodyPr>
            <a:normAutofit/>
          </a:bodyPr>
          <a:lstStyle/>
          <a:p>
            <a:pPr marL="0" indent="0">
              <a:buNone/>
            </a:pPr>
            <a:r>
              <a:rPr lang="en-US" dirty="0"/>
              <a:t>				</a:t>
            </a:r>
          </a:p>
          <a:p>
            <a:pPr marL="0" indent="0">
              <a:lnSpc>
                <a:spcPct val="150000"/>
              </a:lnSpc>
              <a:buNone/>
            </a:pPr>
            <a:endParaRPr lang="en-US" dirty="0"/>
          </a:p>
          <a:p>
            <a:pPr marL="0" indent="0">
              <a:buNone/>
            </a:pPr>
            <a:r>
              <a:rPr lang="en-US" sz="2400" dirty="0">
                <a:latin typeface="Times New Roman" panose="02020603050405020304" pitchFamily="18" charset="0"/>
                <a:cs typeface="Times New Roman" panose="02020603050405020304" pitchFamily="18" charset="0"/>
              </a:rPr>
              <a:t>Tomography methods </a:t>
            </a:r>
            <a:r>
              <a:rPr lang="en-US" sz="2400" baseline="30000" dirty="0">
                <a:latin typeface="Times New Roman" panose="02020603050405020304" pitchFamily="18" charset="0"/>
                <a:cs typeface="Times New Roman" panose="02020603050405020304" pitchFamily="18" charset="0"/>
              </a:rPr>
              <a:t>[1]</a:t>
            </a:r>
          </a:p>
          <a:p>
            <a:pPr marL="0" indent="0">
              <a:buNone/>
            </a:pPr>
            <a:endParaRPr lang="en-US" dirty="0"/>
          </a:p>
          <a:p>
            <a:pPr marL="0" indent="0">
              <a:buNone/>
            </a:pPr>
            <a:r>
              <a:rPr lang="en-US" dirty="0"/>
              <a:t>				</a:t>
            </a:r>
          </a:p>
          <a:p>
            <a:pPr marL="0" indent="0">
              <a:buNone/>
            </a:pPr>
            <a:r>
              <a:rPr lang="en-US" dirty="0"/>
              <a:t>			 	</a:t>
            </a:r>
          </a:p>
          <a:p>
            <a:pPr marL="0" indent="0">
              <a:buNone/>
            </a:pPr>
            <a:endParaRPr lang="en-US" dirty="0" smtClean="0"/>
          </a:p>
          <a:p>
            <a:pPr marL="0" indent="0">
              <a:buNone/>
            </a:pPr>
            <a:endParaRPr lang="en-US" dirty="0"/>
          </a:p>
          <a:p>
            <a:pPr marL="0" indent="0">
              <a:buNone/>
            </a:pP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Electrical </a:t>
            </a:r>
            <a:r>
              <a:rPr lang="en-US" sz="2400" dirty="0">
                <a:latin typeface="Times New Roman" panose="02020603050405020304" pitchFamily="18" charset="0"/>
                <a:cs typeface="Times New Roman" panose="02020603050405020304" pitchFamily="18" charset="0"/>
              </a:rPr>
              <a:t>tomography </a:t>
            </a:r>
            <a:r>
              <a:rPr lang="en-US" baseline="30000" dirty="0">
                <a:latin typeface="Times New Roman" panose="02020603050405020304" pitchFamily="18" charset="0"/>
                <a:cs typeface="Times New Roman" panose="02020603050405020304" pitchFamily="18" charset="0"/>
              </a:rPr>
              <a:t>[1]</a:t>
            </a:r>
            <a:endParaRPr lang="en-US" dirty="0"/>
          </a:p>
          <a:p>
            <a:pPr marL="0" indent="0">
              <a:buNone/>
            </a:pPr>
            <a:r>
              <a:rPr lang="en-US" dirty="0"/>
              <a:t>				</a:t>
            </a:r>
          </a:p>
          <a:p>
            <a:pPr marL="0" indent="0">
              <a:buNone/>
            </a:pPr>
            <a:r>
              <a:rPr lang="en-US" dirty="0"/>
              <a:t>				</a:t>
            </a:r>
          </a:p>
        </p:txBody>
      </p:sp>
      <p:pic>
        <p:nvPicPr>
          <p:cNvPr id="24" name="Picture 4" descr="Image result">
            <a:extLst>
              <a:ext uri="{FF2B5EF4-FFF2-40B4-BE49-F238E27FC236}">
                <a16:creationId xmlns="" xmlns:a16="http://schemas.microsoft.com/office/drawing/2014/main" id="{AB4C6B51-4EE8-4604-9797-57FEE4EFE869}"/>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8693791" y="1070159"/>
            <a:ext cx="2486025" cy="1838325"/>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 xmlns:a16="http://schemas.microsoft.com/office/drawing/2014/main" id="{B5EE45B5-7247-4F61-8A5B-1EA3E48DD4D5}"/>
              </a:ext>
            </a:extLst>
          </p:cNvPr>
          <p:cNvSpPr/>
          <p:nvPr/>
        </p:nvSpPr>
        <p:spPr>
          <a:xfrm>
            <a:off x="9170663" y="2933164"/>
            <a:ext cx="1367234" cy="307777"/>
          </a:xfrm>
          <a:prstGeom prst="rect">
            <a:avLst/>
          </a:prstGeom>
        </p:spPr>
        <p:txBody>
          <a:bodyPr wrap="none">
            <a:spAutoFit/>
          </a:bodyPr>
          <a:lstStyle/>
          <a:p>
            <a:r>
              <a:rPr lang="en-US" sz="1400" dirty="0">
                <a:solidFill>
                  <a:schemeClr val="bg1">
                    <a:lumMod val="50000"/>
                  </a:schemeClr>
                </a:solidFill>
                <a:latin typeface="Times New Roman" panose="02020603050405020304" pitchFamily="18" charset="0"/>
                <a:cs typeface="Times New Roman" panose="02020603050405020304" pitchFamily="18" charset="0"/>
              </a:rPr>
              <a:t>www.kau.edu.sa</a:t>
            </a:r>
          </a:p>
        </p:txBody>
      </p:sp>
      <p:sp>
        <p:nvSpPr>
          <p:cNvPr id="26" name="Rectangle 25">
            <a:extLst>
              <a:ext uri="{FF2B5EF4-FFF2-40B4-BE49-F238E27FC236}">
                <a16:creationId xmlns="" xmlns:a16="http://schemas.microsoft.com/office/drawing/2014/main" id="{1E48D74B-1FE8-4AD7-B025-44E9DEFAA084}"/>
              </a:ext>
            </a:extLst>
          </p:cNvPr>
          <p:cNvSpPr/>
          <p:nvPr/>
        </p:nvSpPr>
        <p:spPr>
          <a:xfrm>
            <a:off x="8802843" y="6145559"/>
            <a:ext cx="2261709" cy="307777"/>
          </a:xfrm>
          <a:prstGeom prst="rect">
            <a:avLst/>
          </a:prstGeom>
        </p:spPr>
        <p:txBody>
          <a:bodyPr wrap="none">
            <a:spAutoFit/>
          </a:bodyPr>
          <a:lstStyle/>
          <a:p>
            <a:r>
              <a:rPr lang="en-US" sz="1400" dirty="0">
                <a:solidFill>
                  <a:schemeClr val="bg1">
                    <a:lumMod val="50000"/>
                  </a:schemeClr>
                </a:solidFill>
                <a:latin typeface="Times New Roman" panose="02020603050405020304" pitchFamily="18" charset="0"/>
                <a:cs typeface="Times New Roman" panose="02020603050405020304" pitchFamily="18" charset="0"/>
              </a:rPr>
              <a:t>www.bem.fi/book/26/26.htm</a:t>
            </a:r>
          </a:p>
        </p:txBody>
      </p:sp>
      <p:pic>
        <p:nvPicPr>
          <p:cNvPr id="27" name="Picture 26">
            <a:extLst>
              <a:ext uri="{FF2B5EF4-FFF2-40B4-BE49-F238E27FC236}">
                <a16:creationId xmlns="" xmlns:a16="http://schemas.microsoft.com/office/drawing/2014/main" id="{31F89804-D5AD-4652-A511-DF1B2FF25663}"/>
              </a:ext>
            </a:extLst>
          </p:cNvPr>
          <p:cNvPicPr>
            <a:picLocks noChangeAspect="1"/>
          </p:cNvPicPr>
          <p:nvPr/>
        </p:nvPicPr>
        <p:blipFill>
          <a:blip r:embed="rId4"/>
          <a:stretch>
            <a:fillRect/>
          </a:stretch>
        </p:blipFill>
        <p:spPr>
          <a:xfrm>
            <a:off x="8760296" y="3713858"/>
            <a:ext cx="2411186" cy="2451446"/>
          </a:xfrm>
          <a:prstGeom prst="rect">
            <a:avLst/>
          </a:prstGeom>
        </p:spPr>
      </p:pic>
      <p:sp>
        <p:nvSpPr>
          <p:cNvPr id="28" name="Left Brace 27">
            <a:extLst>
              <a:ext uri="{FF2B5EF4-FFF2-40B4-BE49-F238E27FC236}">
                <a16:creationId xmlns="" xmlns:a16="http://schemas.microsoft.com/office/drawing/2014/main" id="{382CBBF2-8DBA-42F3-B308-7C9B82313D2F}"/>
              </a:ext>
            </a:extLst>
          </p:cNvPr>
          <p:cNvSpPr/>
          <p:nvPr/>
        </p:nvSpPr>
        <p:spPr>
          <a:xfrm>
            <a:off x="4007768" y="1180450"/>
            <a:ext cx="279400" cy="21336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 xmlns:a16="http://schemas.microsoft.com/office/drawing/2014/main" id="{E3772F92-3C2D-492E-B0F4-550297CB5CA4}"/>
              </a:ext>
            </a:extLst>
          </p:cNvPr>
          <p:cNvSpPr txBox="1"/>
          <p:nvPr/>
        </p:nvSpPr>
        <p:spPr>
          <a:xfrm>
            <a:off x="4288758" y="977250"/>
            <a:ext cx="3028393" cy="1012072"/>
          </a:xfrm>
          <a:prstGeom prst="rect">
            <a:avLst/>
          </a:prstGeom>
          <a:noFill/>
        </p:spPr>
        <p:txBody>
          <a:bodyPr wrap="none" rtlCol="0">
            <a:spAutoFit/>
          </a:bodyPr>
          <a:lstStyle/>
          <a:p>
            <a:pPr>
              <a:lnSpc>
                <a:spcPct val="150000"/>
              </a:lnSpc>
            </a:pPr>
            <a:r>
              <a:rPr lang="en-US" sz="2400" dirty="0">
                <a:latin typeface="Times New Roman" panose="02020603050405020304" pitchFamily="18" charset="0"/>
                <a:cs typeface="Times New Roman" panose="02020603050405020304" pitchFamily="18" charset="0"/>
              </a:rPr>
              <a:t>Hard-field tomography</a:t>
            </a:r>
            <a:endParaRPr lang="en-US" dirty="0">
              <a:latin typeface="Times New Roman" panose="02020603050405020304" pitchFamily="18" charset="0"/>
              <a:cs typeface="Times New Roman" panose="02020603050405020304" pitchFamily="18" charset="0"/>
            </a:endParaRPr>
          </a:p>
          <a:p>
            <a:pPr>
              <a:lnSpc>
                <a:spcPct val="150000"/>
              </a:lnSpc>
            </a:pPr>
            <a:r>
              <a:rPr lang="en-US" dirty="0">
                <a:latin typeface="Times New Roman" panose="02020603050405020304" pitchFamily="18" charset="0"/>
                <a:cs typeface="Times New Roman" panose="02020603050405020304" pitchFamily="18" charset="0"/>
              </a:rPr>
              <a:t>e.g. CT and MRI</a:t>
            </a:r>
          </a:p>
        </p:txBody>
      </p:sp>
      <p:sp>
        <p:nvSpPr>
          <p:cNvPr id="30" name="Rectangle 29">
            <a:extLst>
              <a:ext uri="{FF2B5EF4-FFF2-40B4-BE49-F238E27FC236}">
                <a16:creationId xmlns="" xmlns:a16="http://schemas.microsoft.com/office/drawing/2014/main" id="{39868607-B5D2-44D2-B806-5D1CD5AB5F65}"/>
              </a:ext>
            </a:extLst>
          </p:cNvPr>
          <p:cNvSpPr/>
          <p:nvPr/>
        </p:nvSpPr>
        <p:spPr>
          <a:xfrm>
            <a:off x="4288758" y="2529586"/>
            <a:ext cx="2925801" cy="827406"/>
          </a:xfrm>
          <a:prstGeom prst="rect">
            <a:avLst/>
          </a:prstGeom>
        </p:spPr>
        <p:txBody>
          <a:bodyPr wrap="none">
            <a:spAutoFit/>
          </a:bodyPr>
          <a:lstStyle/>
          <a:p>
            <a:r>
              <a:rPr lang="en-US" sz="2400" dirty="0">
                <a:latin typeface="Times New Roman" panose="02020603050405020304" pitchFamily="18" charset="0"/>
                <a:cs typeface="Times New Roman" panose="02020603050405020304" pitchFamily="18" charset="0"/>
              </a:rPr>
              <a:t>Soft-field tomography</a:t>
            </a:r>
          </a:p>
          <a:p>
            <a:pPr>
              <a:lnSpc>
                <a:spcPct val="150000"/>
              </a:lnSpc>
            </a:pPr>
            <a:r>
              <a:rPr lang="en-US" dirty="0">
                <a:latin typeface="Times New Roman" panose="02020603050405020304" pitchFamily="18" charset="0"/>
                <a:cs typeface="Times New Roman" panose="02020603050405020304" pitchFamily="18" charset="0"/>
              </a:rPr>
              <a:t>e.g. Electrical tomography</a:t>
            </a:r>
          </a:p>
        </p:txBody>
      </p:sp>
      <p:sp>
        <p:nvSpPr>
          <p:cNvPr id="31" name="Left Brace 30">
            <a:extLst>
              <a:ext uri="{FF2B5EF4-FFF2-40B4-BE49-F238E27FC236}">
                <a16:creationId xmlns="" xmlns:a16="http://schemas.microsoft.com/office/drawing/2014/main" id="{6F5CCA7F-F85D-49DB-8CA4-1B87738D596C}"/>
              </a:ext>
            </a:extLst>
          </p:cNvPr>
          <p:cNvSpPr/>
          <p:nvPr/>
        </p:nvSpPr>
        <p:spPr>
          <a:xfrm>
            <a:off x="4344972" y="3914856"/>
            <a:ext cx="279400" cy="21336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Rectangle 31">
            <a:extLst>
              <a:ext uri="{FF2B5EF4-FFF2-40B4-BE49-F238E27FC236}">
                <a16:creationId xmlns="" xmlns:a16="http://schemas.microsoft.com/office/drawing/2014/main" id="{2586F9DA-21D7-4476-8ECB-F2D9BDCA3EC3}"/>
              </a:ext>
            </a:extLst>
          </p:cNvPr>
          <p:cNvSpPr/>
          <p:nvPr/>
        </p:nvSpPr>
        <p:spPr>
          <a:xfrm>
            <a:off x="4558867" y="3933056"/>
            <a:ext cx="3839834"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EIT: Electrical Impedance Tomography</a:t>
            </a:r>
          </a:p>
        </p:txBody>
      </p:sp>
      <p:sp>
        <p:nvSpPr>
          <p:cNvPr id="33" name="Rectangle 32">
            <a:extLst>
              <a:ext uri="{FF2B5EF4-FFF2-40B4-BE49-F238E27FC236}">
                <a16:creationId xmlns="" xmlns:a16="http://schemas.microsoft.com/office/drawing/2014/main" id="{35BD9E65-DD71-4388-B38A-DDC2BB91C32A}"/>
              </a:ext>
            </a:extLst>
          </p:cNvPr>
          <p:cNvSpPr/>
          <p:nvPr/>
        </p:nvSpPr>
        <p:spPr>
          <a:xfrm>
            <a:off x="4512078" y="4797152"/>
            <a:ext cx="4032194"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ECT: Electrical Capacitance Tomography</a:t>
            </a:r>
          </a:p>
        </p:txBody>
      </p:sp>
      <p:sp>
        <p:nvSpPr>
          <p:cNvPr id="34" name="Rectangle 33">
            <a:extLst>
              <a:ext uri="{FF2B5EF4-FFF2-40B4-BE49-F238E27FC236}">
                <a16:creationId xmlns="" xmlns:a16="http://schemas.microsoft.com/office/drawing/2014/main" id="{06355FB1-EF33-4AD9-9308-98E1102F7812}"/>
              </a:ext>
            </a:extLst>
          </p:cNvPr>
          <p:cNvSpPr/>
          <p:nvPr/>
        </p:nvSpPr>
        <p:spPr>
          <a:xfrm>
            <a:off x="4561262" y="5661248"/>
            <a:ext cx="3762890"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MIT: Magnetic Induction Tomography</a:t>
            </a:r>
          </a:p>
        </p:txBody>
      </p:sp>
      <p:sp>
        <p:nvSpPr>
          <p:cNvPr id="3" name="Slide Number Placeholder 2"/>
          <p:cNvSpPr>
            <a:spLocks noGrp="1"/>
          </p:cNvSpPr>
          <p:nvPr>
            <p:ph type="sldNum" sz="quarter" idx="12"/>
          </p:nvPr>
        </p:nvSpPr>
        <p:spPr/>
        <p:txBody>
          <a:bodyPr/>
          <a:lstStyle/>
          <a:p>
            <a:pPr>
              <a:defRPr/>
            </a:pPr>
            <a:fld id="{781F5502-B62B-4640-A1AA-059EBDCB9D29}" type="slidenum">
              <a:rPr lang="en-US" altLang="en-US" smtClean="0"/>
              <a:pPr>
                <a:defRPr/>
              </a:pPr>
              <a:t>3</a:t>
            </a:fld>
            <a:r>
              <a:rPr lang="en-US" altLang="en-US" smtClean="0"/>
              <a:t>/19</a:t>
            </a:r>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uiExpand="1" build="p"/>
      <p:bldP spid="25" grpId="0"/>
      <p:bldP spid="26" grpId="0"/>
      <p:bldP spid="29" grpId="0"/>
      <p:bldP spid="30" grpId="0"/>
      <p:bldP spid="31" grpId="0" animBg="1"/>
      <p:bldP spid="32" grpId="0"/>
      <p:bldP spid="33" grpId="0"/>
      <p:bldP spid="3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
            <a:extLst>
              <a:ext uri="{FF2B5EF4-FFF2-40B4-BE49-F238E27FC236}">
                <a16:creationId xmlns="" xmlns:a16="http://schemas.microsoft.com/office/drawing/2014/main" id="{FF173F90-06BD-49FF-93AF-F78410D19400}"/>
              </a:ext>
            </a:extLst>
          </p:cNvPr>
          <p:cNvSpPr>
            <a:spLocks noChangeArrowheads="1"/>
          </p:cNvSpPr>
          <p:nvPr/>
        </p:nvSpPr>
        <p:spPr bwMode="auto">
          <a:xfrm>
            <a:off x="0" y="523878"/>
            <a:ext cx="12192000" cy="461665"/>
          </a:xfrm>
          <a:prstGeom prst="rect">
            <a:avLst/>
          </a:prstGeom>
          <a:gradFill flip="none" rotWithShape="1">
            <a:gsLst>
              <a:gs pos="0">
                <a:srgbClr val="45A26B">
                  <a:tint val="66000"/>
                  <a:satMod val="160000"/>
                </a:srgbClr>
              </a:gs>
              <a:gs pos="50000">
                <a:srgbClr val="45A26B">
                  <a:tint val="44500"/>
                  <a:satMod val="160000"/>
                </a:srgbClr>
              </a:gs>
              <a:gs pos="100000">
                <a:srgbClr val="45A26B">
                  <a:tint val="23500"/>
                  <a:satMod val="160000"/>
                </a:srgbClr>
              </a:gs>
            </a:gsLst>
            <a:lin ang="0" scaled="1"/>
            <a:tileRect/>
          </a:gradFill>
          <a:ln w="9525">
            <a:noFill/>
            <a:miter lim="800000"/>
            <a:headEnd/>
            <a:tailEnd/>
          </a:ln>
        </p:spPr>
        <p:txBody>
          <a:bodyPr wrap="square">
            <a:spAutoFit/>
          </a:bodyPr>
          <a:lstStyle/>
          <a:p>
            <a:pPr eaLnBrk="1" hangingPunct="1">
              <a:spcBef>
                <a:spcPct val="50000"/>
              </a:spcBef>
              <a:defRPr/>
            </a:pPr>
            <a:r>
              <a:rPr lang="en-IE" sz="2400" b="1" dirty="0">
                <a:solidFill>
                  <a:srgbClr val="C00000"/>
                </a:solidFill>
                <a:latin typeface="Times New Roman" panose="02020603050405020304" pitchFamily="18" charset="0"/>
                <a:cs typeface="Times New Roman" panose="02020603050405020304" pitchFamily="18" charset="0"/>
              </a:rPr>
              <a:t>Magnetic induction tomography (MIT) </a:t>
            </a:r>
          </a:p>
        </p:txBody>
      </p:sp>
      <p:sp>
        <p:nvSpPr>
          <p:cNvPr id="29" name="Rectangle 28">
            <a:extLst>
              <a:ext uri="{FF2B5EF4-FFF2-40B4-BE49-F238E27FC236}">
                <a16:creationId xmlns="" xmlns:a16="http://schemas.microsoft.com/office/drawing/2014/main" id="{E3C77504-F838-47DE-9892-FD026B281CF6}"/>
              </a:ext>
            </a:extLst>
          </p:cNvPr>
          <p:cNvSpPr/>
          <p:nvPr/>
        </p:nvSpPr>
        <p:spPr>
          <a:xfrm>
            <a:off x="1199456" y="5572425"/>
            <a:ext cx="5021265" cy="307777"/>
          </a:xfrm>
          <a:prstGeom prst="rect">
            <a:avLst/>
          </a:prstGeom>
        </p:spPr>
        <p:txBody>
          <a:bodyPr wrap="square">
            <a:spAutoFit/>
          </a:bodyPr>
          <a:lstStyle/>
          <a:p>
            <a:r>
              <a:rPr lang="en-US" sz="1400" b="0" i="0" u="none" strike="noStrike" baseline="0" dirty="0">
                <a:solidFill>
                  <a:schemeClr val="bg1">
                    <a:lumMod val="50000"/>
                  </a:schemeClr>
                </a:solidFill>
                <a:latin typeface="Times New Roman" panose="02020603050405020304" pitchFamily="18" charset="0"/>
              </a:rPr>
              <a:t>A. </a:t>
            </a:r>
            <a:r>
              <a:rPr lang="en-US" sz="1400" b="0" i="0" u="none" strike="noStrike" baseline="0" dirty="0" err="1">
                <a:solidFill>
                  <a:schemeClr val="bg1">
                    <a:lumMod val="50000"/>
                  </a:schemeClr>
                </a:solidFill>
                <a:latin typeface="Times New Roman" panose="02020603050405020304" pitchFamily="18" charset="0"/>
              </a:rPr>
              <a:t>Korjenevsky</a:t>
            </a:r>
            <a:r>
              <a:rPr lang="en-US" sz="1400" dirty="0">
                <a:solidFill>
                  <a:schemeClr val="bg1">
                    <a:lumMod val="50000"/>
                  </a:schemeClr>
                </a:solidFill>
                <a:latin typeface="Times New Roman" panose="02020603050405020304" pitchFamily="18" charset="0"/>
              </a:rPr>
              <a:t> et al.</a:t>
            </a:r>
            <a:r>
              <a:rPr lang="en-US" sz="1400" b="0" i="0" u="none" strike="noStrike" baseline="0" dirty="0">
                <a:solidFill>
                  <a:schemeClr val="bg1">
                    <a:lumMod val="50000"/>
                  </a:schemeClr>
                </a:solidFill>
                <a:latin typeface="Times New Roman" panose="02020603050405020304" pitchFamily="18" charset="0"/>
              </a:rPr>
              <a:t>, </a:t>
            </a:r>
            <a:r>
              <a:rPr lang="en-US" sz="1400" b="0" i="1" u="none" strike="noStrike" baseline="0" dirty="0">
                <a:solidFill>
                  <a:schemeClr val="bg1">
                    <a:lumMod val="50000"/>
                  </a:schemeClr>
                </a:solidFill>
                <a:latin typeface="Times New Roman" panose="02020603050405020304" pitchFamily="18" charset="0"/>
              </a:rPr>
              <a:t>Physiological Measurements</a:t>
            </a:r>
            <a:r>
              <a:rPr lang="en-US" sz="1400" b="0" i="0" u="none" strike="noStrike" baseline="0" dirty="0">
                <a:solidFill>
                  <a:schemeClr val="bg1">
                    <a:lumMod val="50000"/>
                  </a:schemeClr>
                </a:solidFill>
                <a:latin typeface="Times New Roman" panose="02020603050405020304" pitchFamily="18" charset="0"/>
              </a:rPr>
              <a:t>, vol. 21, 2000. </a:t>
            </a:r>
            <a:endParaRPr lang="en-US" sz="1400" dirty="0">
              <a:solidFill>
                <a:schemeClr val="bg1">
                  <a:lumMod val="50000"/>
                </a:schemeClr>
              </a:solidFill>
            </a:endParaRPr>
          </a:p>
        </p:txBody>
      </p:sp>
      <p:pic>
        <p:nvPicPr>
          <p:cNvPr id="30" name="Picture 4" descr="Experimental measuring system for magnetic induction tomography with 16 inductors and detectors (25463 bytes)">
            <a:extLst>
              <a:ext uri="{FF2B5EF4-FFF2-40B4-BE49-F238E27FC236}">
                <a16:creationId xmlns="" xmlns:a16="http://schemas.microsoft.com/office/drawing/2014/main" id="{6F293697-2AB4-40EF-853B-F7EA76F06F8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895563" y="2444169"/>
            <a:ext cx="3411109" cy="301752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 xmlns:a16="http://schemas.microsoft.com/office/drawing/2014/main" id="{6F93C3C6-CF09-4136-83EE-B7DE7AD291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6120" y="2352729"/>
            <a:ext cx="3215048" cy="3200400"/>
          </a:xfrm>
          <a:prstGeom prst="rect">
            <a:avLst/>
          </a:prstGeom>
        </p:spPr>
      </p:pic>
      <p:sp>
        <p:nvSpPr>
          <p:cNvPr id="32" name="Rectangle 31">
            <a:extLst>
              <a:ext uri="{FF2B5EF4-FFF2-40B4-BE49-F238E27FC236}">
                <a16:creationId xmlns="" xmlns:a16="http://schemas.microsoft.com/office/drawing/2014/main" id="{82D0CD4E-7093-4443-97B8-32AACAE84F3A}"/>
              </a:ext>
            </a:extLst>
          </p:cNvPr>
          <p:cNvSpPr/>
          <p:nvPr/>
        </p:nvSpPr>
        <p:spPr>
          <a:xfrm>
            <a:off x="623392" y="1194659"/>
            <a:ext cx="10228265" cy="954107"/>
          </a:xfrm>
          <a:prstGeom prst="rect">
            <a:avLst/>
          </a:prstGeom>
        </p:spPr>
        <p:txBody>
          <a:bodyPr wrap="square">
            <a:spAutoFit/>
          </a:bodyPr>
          <a:lstStyle/>
          <a:p>
            <a:r>
              <a:rPr lang="en-US" sz="2800" dirty="0">
                <a:latin typeface="Times New Roman" panose="02020603050405020304" pitchFamily="18" charset="0"/>
                <a:cs typeface="Times New Roman" panose="02020603050405020304" pitchFamily="18" charset="0"/>
              </a:rPr>
              <a:t>MIT is a </a:t>
            </a:r>
            <a:r>
              <a:rPr lang="en-US" sz="2800" b="1" dirty="0">
                <a:solidFill>
                  <a:srgbClr val="0070C0"/>
                </a:solidFill>
                <a:latin typeface="Times New Roman" panose="02020603050405020304" pitchFamily="18" charset="0"/>
                <a:cs typeface="Times New Roman" panose="02020603050405020304" pitchFamily="18" charset="0"/>
              </a:rPr>
              <a:t>noncontact</a:t>
            </a:r>
            <a:r>
              <a:rPr lang="en-US" sz="2800" dirty="0">
                <a:latin typeface="Times New Roman" panose="02020603050405020304" pitchFamily="18" charset="0"/>
                <a:cs typeface="Times New Roman" panose="02020603050405020304" pitchFamily="18" charset="0"/>
              </a:rPr>
              <a:t>, </a:t>
            </a:r>
            <a:r>
              <a:rPr lang="en-US" sz="2800" b="1" dirty="0">
                <a:solidFill>
                  <a:srgbClr val="0070C0"/>
                </a:solidFill>
                <a:latin typeface="Times New Roman" panose="02020603050405020304" pitchFamily="18" charset="0"/>
                <a:cs typeface="Times New Roman" panose="02020603050405020304" pitchFamily="18" charset="0"/>
              </a:rPr>
              <a:t>noninvasive</a:t>
            </a:r>
            <a:r>
              <a:rPr lang="en-US" sz="2800" dirty="0">
                <a:latin typeface="Times New Roman" panose="02020603050405020304" pitchFamily="18" charset="0"/>
                <a:cs typeface="Times New Roman" panose="02020603050405020304" pitchFamily="18" charset="0"/>
              </a:rPr>
              <a:t>, and </a:t>
            </a:r>
            <a:r>
              <a:rPr lang="en-US" sz="2800" b="1" dirty="0">
                <a:solidFill>
                  <a:srgbClr val="0070C0"/>
                </a:solidFill>
                <a:latin typeface="Times New Roman" panose="02020603050405020304" pitchFamily="18" charset="0"/>
                <a:cs typeface="Times New Roman" panose="02020603050405020304" pitchFamily="18" charset="0"/>
              </a:rPr>
              <a:t>low-cost</a:t>
            </a:r>
            <a:r>
              <a:rPr lang="en-US" sz="2800" dirty="0">
                <a:solidFill>
                  <a:srgbClr val="0070C0"/>
                </a:solidFill>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imaging technique for obtaining the </a:t>
            </a:r>
            <a:r>
              <a:rPr lang="en-US" sz="2800" dirty="0" smtClean="0">
                <a:latin typeface="Times New Roman" panose="02020603050405020304" pitchFamily="18" charset="0"/>
                <a:cs typeface="Times New Roman" panose="02020603050405020304" pitchFamily="18" charset="0"/>
              </a:rPr>
              <a:t>distribution of </a:t>
            </a:r>
            <a:r>
              <a:rPr lang="en-US" sz="2800" dirty="0">
                <a:latin typeface="Times New Roman" panose="02020603050405020304" pitchFamily="18" charset="0"/>
                <a:cs typeface="Times New Roman" panose="02020603050405020304" pitchFamily="18" charset="0"/>
              </a:rPr>
              <a:t>conductivity inside an object.</a:t>
            </a:r>
          </a:p>
        </p:txBody>
      </p:sp>
      <p:sp>
        <p:nvSpPr>
          <p:cNvPr id="10" name="Rectangle 4">
            <a:extLst>
              <a:ext uri="{FF2B5EF4-FFF2-40B4-BE49-F238E27FC236}">
                <a16:creationId xmlns="" xmlns:a16="http://schemas.microsoft.com/office/drawing/2014/main" id="{5A09AFB3-0944-46EF-BD24-2FB7C44F66BA}"/>
              </a:ext>
            </a:extLst>
          </p:cNvPr>
          <p:cNvSpPr>
            <a:spLocks noChangeArrowheads="1"/>
          </p:cNvSpPr>
          <p:nvPr/>
        </p:nvSpPr>
        <p:spPr bwMode="auto">
          <a:xfrm>
            <a:off x="0" y="3"/>
            <a:ext cx="12192000" cy="523875"/>
          </a:xfrm>
          <a:prstGeom prst="rect">
            <a:avLst/>
          </a:prstGeom>
          <a:gradFill flip="none" rotWithShape="1">
            <a:gsLst>
              <a:gs pos="0">
                <a:srgbClr val="53A4DC">
                  <a:tint val="66000"/>
                  <a:satMod val="160000"/>
                </a:srgbClr>
              </a:gs>
              <a:gs pos="50000">
                <a:srgbClr val="53A4DC">
                  <a:tint val="44500"/>
                  <a:satMod val="160000"/>
                </a:srgbClr>
              </a:gs>
              <a:gs pos="100000">
                <a:srgbClr val="53A4DC">
                  <a:tint val="23500"/>
                  <a:satMod val="160000"/>
                </a:srgbClr>
              </a:gs>
            </a:gsLst>
            <a:lin ang="0" scaled="1"/>
            <a:tileRect/>
          </a:gradFill>
          <a:ln w="9525">
            <a:noFill/>
            <a:miter lim="800000"/>
            <a:headEnd/>
            <a:tailEnd/>
          </a:ln>
        </p:spPr>
        <p:txBody>
          <a:bodyPr wrap="square">
            <a:spAutoFit/>
          </a:bodyPr>
          <a:lstStyle/>
          <a:p>
            <a:pPr eaLnBrk="1" hangingPunct="1">
              <a:spcBef>
                <a:spcPct val="50000"/>
              </a:spcBef>
              <a:defRPr/>
            </a:pPr>
            <a:r>
              <a:rPr lang="en-US" sz="2800" b="1" dirty="0">
                <a:latin typeface="Times New Roman" panose="02020603050405020304" pitchFamily="18" charset="0"/>
                <a:cs typeface="Times New Roman" panose="02020603050405020304" pitchFamily="18" charset="0"/>
              </a:rPr>
              <a:t>Introduction</a:t>
            </a:r>
          </a:p>
        </p:txBody>
      </p:sp>
      <p:sp>
        <p:nvSpPr>
          <p:cNvPr id="4" name="Slide Number Placeholder 3"/>
          <p:cNvSpPr>
            <a:spLocks noGrp="1"/>
          </p:cNvSpPr>
          <p:nvPr>
            <p:ph type="sldNum" sz="quarter" idx="12"/>
          </p:nvPr>
        </p:nvSpPr>
        <p:spPr/>
        <p:txBody>
          <a:bodyPr/>
          <a:lstStyle/>
          <a:p>
            <a:pPr>
              <a:defRPr/>
            </a:pPr>
            <a:fld id="{781F5502-B62B-4640-A1AA-059EBDCB9D29}" type="slidenum">
              <a:rPr lang="en-US" altLang="en-US" smtClean="0"/>
              <a:pPr>
                <a:defRPr/>
              </a:pPr>
              <a:t>4</a:t>
            </a:fld>
            <a:r>
              <a:rPr lang="en-US" altLang="en-US" smtClean="0"/>
              <a:t>/19</a:t>
            </a:r>
            <a:endParaRPr lang="en-US" altLang="en-US" dirty="0"/>
          </a:p>
        </p:txBody>
      </p:sp>
    </p:spTree>
    <p:extLst>
      <p:ext uri="{BB962C8B-B14F-4D97-AF65-F5344CB8AC3E}">
        <p14:creationId xmlns:p14="http://schemas.microsoft.com/office/powerpoint/2010/main" val="3059597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4">
            <a:extLst>
              <a:ext uri="{FF2B5EF4-FFF2-40B4-BE49-F238E27FC236}">
                <a16:creationId xmlns="" xmlns:a16="http://schemas.microsoft.com/office/drawing/2014/main" id="{FF173F90-06BD-49FF-93AF-F78410D19400}"/>
              </a:ext>
            </a:extLst>
          </p:cNvPr>
          <p:cNvSpPr>
            <a:spLocks noChangeArrowheads="1"/>
          </p:cNvSpPr>
          <p:nvPr/>
        </p:nvSpPr>
        <p:spPr bwMode="auto">
          <a:xfrm>
            <a:off x="1538" y="507858"/>
            <a:ext cx="12192000" cy="461665"/>
          </a:xfrm>
          <a:prstGeom prst="rect">
            <a:avLst/>
          </a:prstGeom>
          <a:gradFill flip="none" rotWithShape="1">
            <a:gsLst>
              <a:gs pos="0">
                <a:srgbClr val="45A26B">
                  <a:tint val="66000"/>
                  <a:satMod val="160000"/>
                </a:srgbClr>
              </a:gs>
              <a:gs pos="50000">
                <a:srgbClr val="45A26B">
                  <a:tint val="44500"/>
                  <a:satMod val="160000"/>
                </a:srgbClr>
              </a:gs>
              <a:gs pos="100000">
                <a:srgbClr val="45A26B">
                  <a:tint val="23500"/>
                  <a:satMod val="160000"/>
                </a:srgbClr>
              </a:gs>
            </a:gsLst>
            <a:lin ang="0" scaled="1"/>
            <a:tileRect/>
          </a:gradFill>
          <a:ln w="9525">
            <a:noFill/>
            <a:miter lim="800000"/>
            <a:headEnd/>
            <a:tailEnd/>
          </a:ln>
        </p:spPr>
        <p:txBody>
          <a:bodyPr wrap="square">
            <a:spAutoFit/>
          </a:bodyPr>
          <a:lstStyle/>
          <a:p>
            <a:pPr eaLnBrk="1" hangingPunct="1">
              <a:spcBef>
                <a:spcPct val="50000"/>
              </a:spcBef>
              <a:defRPr/>
            </a:pPr>
            <a:r>
              <a:rPr lang="en-IE" sz="2400" b="1" dirty="0" smtClean="0">
                <a:solidFill>
                  <a:srgbClr val="C00000"/>
                </a:solidFill>
                <a:latin typeface="Times New Roman" panose="02020603050405020304" pitchFamily="18" charset="0"/>
                <a:cs typeface="Times New Roman" panose="02020603050405020304" pitchFamily="18" charset="0"/>
              </a:rPr>
              <a:t>MIT applications</a:t>
            </a:r>
            <a:endParaRPr lang="en-IE" sz="2400" b="1" dirty="0">
              <a:solidFill>
                <a:srgbClr val="C00000"/>
              </a:solidFill>
              <a:latin typeface="Times New Roman" panose="02020603050405020304" pitchFamily="18" charset="0"/>
              <a:cs typeface="Times New Roman" panose="02020603050405020304" pitchFamily="18" charset="0"/>
            </a:endParaRPr>
          </a:p>
        </p:txBody>
      </p:sp>
      <p:sp>
        <p:nvSpPr>
          <p:cNvPr id="20" name="Rectangle 4">
            <a:extLst>
              <a:ext uri="{FF2B5EF4-FFF2-40B4-BE49-F238E27FC236}">
                <a16:creationId xmlns="" xmlns:a16="http://schemas.microsoft.com/office/drawing/2014/main" id="{5A09AFB3-0944-46EF-BD24-2FB7C44F66BA}"/>
              </a:ext>
            </a:extLst>
          </p:cNvPr>
          <p:cNvSpPr>
            <a:spLocks noChangeArrowheads="1"/>
          </p:cNvSpPr>
          <p:nvPr/>
        </p:nvSpPr>
        <p:spPr bwMode="auto">
          <a:xfrm>
            <a:off x="1538" y="-16017"/>
            <a:ext cx="12192000" cy="523875"/>
          </a:xfrm>
          <a:prstGeom prst="rect">
            <a:avLst/>
          </a:prstGeom>
          <a:gradFill flip="none" rotWithShape="1">
            <a:gsLst>
              <a:gs pos="0">
                <a:srgbClr val="53A4DC">
                  <a:tint val="66000"/>
                  <a:satMod val="160000"/>
                </a:srgbClr>
              </a:gs>
              <a:gs pos="50000">
                <a:srgbClr val="53A4DC">
                  <a:tint val="44500"/>
                  <a:satMod val="160000"/>
                </a:srgbClr>
              </a:gs>
              <a:gs pos="100000">
                <a:srgbClr val="53A4DC">
                  <a:tint val="23500"/>
                  <a:satMod val="160000"/>
                </a:srgbClr>
              </a:gs>
            </a:gsLst>
            <a:lin ang="0" scaled="1"/>
            <a:tileRect/>
          </a:gradFill>
          <a:ln w="9525">
            <a:noFill/>
            <a:miter lim="800000"/>
            <a:headEnd/>
            <a:tailEnd/>
          </a:ln>
        </p:spPr>
        <p:txBody>
          <a:bodyPr wrap="square">
            <a:spAutoFit/>
          </a:bodyPr>
          <a:lstStyle/>
          <a:p>
            <a:pPr eaLnBrk="1" hangingPunct="1">
              <a:spcBef>
                <a:spcPct val="50000"/>
              </a:spcBef>
              <a:defRPr/>
            </a:pPr>
            <a:r>
              <a:rPr lang="en-US" sz="2800" b="1" dirty="0">
                <a:latin typeface="Times New Roman" panose="02020603050405020304" pitchFamily="18" charset="0"/>
                <a:cs typeface="Times New Roman" panose="02020603050405020304" pitchFamily="18" charset="0"/>
              </a:rPr>
              <a:t>Introduction</a:t>
            </a:r>
          </a:p>
        </p:txBody>
      </p:sp>
      <p:pic>
        <p:nvPicPr>
          <p:cNvPr id="28" name="Picture 27">
            <a:extLst>
              <a:ext uri="{FF2B5EF4-FFF2-40B4-BE49-F238E27FC236}">
                <a16:creationId xmlns="" xmlns:a16="http://schemas.microsoft.com/office/drawing/2014/main" id="{99ED1558-08B4-4E0D-8BF1-9A14DAF76F25}"/>
              </a:ext>
            </a:extLst>
          </p:cNvPr>
          <p:cNvPicPr>
            <a:picLocks noChangeAspect="1"/>
          </p:cNvPicPr>
          <p:nvPr/>
        </p:nvPicPr>
        <p:blipFill>
          <a:blip r:embed="rId3"/>
          <a:stretch>
            <a:fillRect/>
          </a:stretch>
        </p:blipFill>
        <p:spPr>
          <a:xfrm>
            <a:off x="8185164" y="4167336"/>
            <a:ext cx="2444262" cy="2286000"/>
          </a:xfrm>
          <a:prstGeom prst="rect">
            <a:avLst/>
          </a:prstGeom>
        </p:spPr>
      </p:pic>
      <p:sp>
        <p:nvSpPr>
          <p:cNvPr id="29" name="Content Placeholder 2">
            <a:extLst>
              <a:ext uri="{FF2B5EF4-FFF2-40B4-BE49-F238E27FC236}">
                <a16:creationId xmlns="" xmlns:a16="http://schemas.microsoft.com/office/drawing/2014/main" id="{83892677-C696-46AF-A03C-0170910E023A}"/>
              </a:ext>
            </a:extLst>
          </p:cNvPr>
          <p:cNvSpPr>
            <a:spLocks noGrp="1"/>
          </p:cNvSpPr>
          <p:nvPr>
            <p:ph idx="1"/>
          </p:nvPr>
        </p:nvSpPr>
        <p:spPr>
          <a:xfrm>
            <a:off x="250080" y="429979"/>
            <a:ext cx="10728158" cy="5453063"/>
          </a:xfrm>
        </p:spPr>
        <p:txBody>
          <a:bodyPr/>
          <a:lstStyle/>
          <a:p>
            <a:pPr marL="0" indent="0">
              <a:buNone/>
            </a:pPr>
            <a:endParaRPr lang="en-US" dirty="0"/>
          </a:p>
          <a:p>
            <a:pPr marL="0" indent="0">
              <a:buNone/>
            </a:pPr>
            <a:endParaRPr lang="en-US" dirty="0"/>
          </a:p>
          <a:p>
            <a:pPr marL="0" indent="0">
              <a:buNone/>
            </a:pPr>
            <a:endParaRPr lang="en-US" dirty="0" smtClean="0"/>
          </a:p>
          <a:p>
            <a:pPr marL="0" indent="0">
              <a:buNone/>
            </a:pPr>
            <a:endParaRPr lang="en-US" dirty="0"/>
          </a:p>
          <a:p>
            <a:pPr marL="0" indent="0">
              <a:lnSpc>
                <a:spcPct val="150000"/>
              </a:lnSpc>
              <a:buNone/>
            </a:pPr>
            <a:r>
              <a:rPr lang="en-US" dirty="0" smtClean="0">
                <a:latin typeface="Times New Roman" panose="02020603050405020304" pitchFamily="18" charset="0"/>
                <a:cs typeface="Times New Roman" panose="02020603050405020304" pitchFamily="18" charset="0"/>
              </a:rPr>
              <a:t>MIT </a:t>
            </a:r>
            <a:r>
              <a:rPr lang="en-US" dirty="0">
                <a:latin typeface="Times New Roman" panose="02020603050405020304" pitchFamily="18" charset="0"/>
                <a:cs typeface="Times New Roman" panose="02020603050405020304" pitchFamily="18" charset="0"/>
              </a:rPr>
              <a:t>applications</a:t>
            </a:r>
            <a:r>
              <a:rPr lang="en-US" baseline="30000" dirty="0">
                <a:latin typeface="Times New Roman" panose="02020603050405020304" pitchFamily="18" charset="0"/>
                <a:cs typeface="Times New Roman" panose="02020603050405020304" pitchFamily="18" charset="0"/>
              </a:rPr>
              <a:t> [1]</a:t>
            </a:r>
            <a:r>
              <a:rPr lang="en-US" dirty="0">
                <a:latin typeface="Times New Roman" panose="02020603050405020304" pitchFamily="18" charset="0"/>
                <a:cs typeface="Times New Roman" panose="02020603050405020304" pitchFamily="18" charset="0"/>
              </a:rPr>
              <a:t> </a:t>
            </a:r>
          </a:p>
        </p:txBody>
      </p:sp>
      <p:sp>
        <p:nvSpPr>
          <p:cNvPr id="30" name="Left Brace 29">
            <a:extLst>
              <a:ext uri="{FF2B5EF4-FFF2-40B4-BE49-F238E27FC236}">
                <a16:creationId xmlns="" xmlns:a16="http://schemas.microsoft.com/office/drawing/2014/main" id="{B4841D96-3993-4721-B66C-6342A11F6039}"/>
              </a:ext>
            </a:extLst>
          </p:cNvPr>
          <p:cNvSpPr/>
          <p:nvPr/>
        </p:nvSpPr>
        <p:spPr>
          <a:xfrm>
            <a:off x="3223977" y="1415519"/>
            <a:ext cx="275742" cy="280556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a:extLst>
              <a:ext uri="{FF2B5EF4-FFF2-40B4-BE49-F238E27FC236}">
                <a16:creationId xmlns="" xmlns:a16="http://schemas.microsoft.com/office/drawing/2014/main" id="{70F5F654-ECDC-4F00-8E16-E006E7E5E2EC}"/>
              </a:ext>
            </a:extLst>
          </p:cNvPr>
          <p:cNvSpPr txBox="1"/>
          <p:nvPr/>
        </p:nvSpPr>
        <p:spPr>
          <a:xfrm>
            <a:off x="3447140" y="1261612"/>
            <a:ext cx="4916731" cy="579967"/>
          </a:xfrm>
          <a:prstGeom prst="rect">
            <a:avLst/>
          </a:prstGeom>
          <a:noFill/>
        </p:spPr>
        <p:txBody>
          <a:bodyPr wrap="none" rtlCol="0">
            <a:spAutoFit/>
          </a:bodyPr>
          <a:lstStyle/>
          <a:p>
            <a:pPr>
              <a:lnSpc>
                <a:spcPct val="150000"/>
              </a:lnSpc>
            </a:pPr>
            <a:r>
              <a:rPr lang="en-US" sz="2400" dirty="0">
                <a:latin typeface="Times New Roman" panose="02020603050405020304" pitchFamily="18" charset="0"/>
                <a:cs typeface="Times New Roman" panose="02020603050405020304" pitchFamily="18" charset="0"/>
              </a:rPr>
              <a:t>High-conductivity (&gt;10</a:t>
            </a:r>
            <a:r>
              <a:rPr lang="en-US" sz="2400" baseline="30000" dirty="0">
                <a:latin typeface="Times New Roman" panose="02020603050405020304" pitchFamily="18" charset="0"/>
                <a:cs typeface="Times New Roman" panose="02020603050405020304" pitchFamily="18" charset="0"/>
              </a:rPr>
              <a:t>6</a:t>
            </a:r>
            <a:r>
              <a:rPr lang="en-US" sz="2400" dirty="0">
                <a:latin typeface="Times New Roman" panose="02020603050405020304" pitchFamily="18" charset="0"/>
                <a:cs typeface="Times New Roman" panose="02020603050405020304" pitchFamily="18" charset="0"/>
              </a:rPr>
              <a:t>) applications</a:t>
            </a:r>
            <a:endParaRPr lang="en-US" dirty="0">
              <a:latin typeface="Times New Roman" panose="02020603050405020304" pitchFamily="18" charset="0"/>
              <a:cs typeface="Times New Roman" panose="02020603050405020304" pitchFamily="18" charset="0"/>
            </a:endParaRPr>
          </a:p>
        </p:txBody>
      </p:sp>
      <p:sp>
        <p:nvSpPr>
          <p:cNvPr id="32" name="Rectangle 31">
            <a:extLst>
              <a:ext uri="{FF2B5EF4-FFF2-40B4-BE49-F238E27FC236}">
                <a16:creationId xmlns="" xmlns:a16="http://schemas.microsoft.com/office/drawing/2014/main" id="{5555E076-2739-49F7-A613-EE72A8A352BC}"/>
              </a:ext>
            </a:extLst>
          </p:cNvPr>
          <p:cNvSpPr/>
          <p:nvPr/>
        </p:nvSpPr>
        <p:spPr>
          <a:xfrm>
            <a:off x="3473036" y="3212976"/>
            <a:ext cx="5283819" cy="646331"/>
          </a:xfrm>
          <a:prstGeom prst="rect">
            <a:avLst/>
          </a:prstGeom>
        </p:spPr>
        <p:txBody>
          <a:bodyPr wrap="none">
            <a:spAutoFit/>
          </a:bodyPr>
          <a:lstStyle/>
          <a:p>
            <a:pPr>
              <a:lnSpc>
                <a:spcPct val="150000"/>
              </a:lnSpc>
            </a:pPr>
            <a:r>
              <a:rPr lang="en-US" sz="2400" dirty="0">
                <a:latin typeface="Times New Roman" panose="02020603050405020304" pitchFamily="18" charset="0"/>
                <a:cs typeface="Times New Roman" panose="02020603050405020304" pitchFamily="18" charset="0"/>
              </a:rPr>
              <a:t>Low-conductivity (&lt;10 S/m) applications</a:t>
            </a:r>
          </a:p>
        </p:txBody>
      </p:sp>
      <p:pic>
        <p:nvPicPr>
          <p:cNvPr id="33" name="Picture 32">
            <a:extLst>
              <a:ext uri="{FF2B5EF4-FFF2-40B4-BE49-F238E27FC236}">
                <a16:creationId xmlns="" xmlns:a16="http://schemas.microsoft.com/office/drawing/2014/main" id="{86CC7353-CF62-49B6-8A00-AEEF040A18FB}"/>
              </a:ext>
            </a:extLst>
          </p:cNvPr>
          <p:cNvPicPr>
            <a:picLocks noChangeAspect="1"/>
          </p:cNvPicPr>
          <p:nvPr/>
        </p:nvPicPr>
        <p:blipFill>
          <a:blip r:embed="rId4"/>
          <a:stretch>
            <a:fillRect/>
          </a:stretch>
        </p:blipFill>
        <p:spPr>
          <a:xfrm>
            <a:off x="9319928" y="1052736"/>
            <a:ext cx="2251237" cy="2251237"/>
          </a:xfrm>
          <a:prstGeom prst="rect">
            <a:avLst/>
          </a:prstGeom>
        </p:spPr>
      </p:pic>
      <p:sp>
        <p:nvSpPr>
          <p:cNvPr id="34" name="Rectangle 33">
            <a:extLst>
              <a:ext uri="{FF2B5EF4-FFF2-40B4-BE49-F238E27FC236}">
                <a16:creationId xmlns="" xmlns:a16="http://schemas.microsoft.com/office/drawing/2014/main" id="{BD6DFEAA-9E74-42F0-A8A1-0AF980DC5F61}"/>
              </a:ext>
            </a:extLst>
          </p:cNvPr>
          <p:cNvSpPr/>
          <p:nvPr/>
        </p:nvSpPr>
        <p:spPr>
          <a:xfrm>
            <a:off x="3484796" y="1835532"/>
            <a:ext cx="3249608"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e.g. Imaging metal solidification </a:t>
            </a:r>
          </a:p>
        </p:txBody>
      </p:sp>
      <p:sp>
        <p:nvSpPr>
          <p:cNvPr id="35" name="Rectangle 34">
            <a:extLst>
              <a:ext uri="{FF2B5EF4-FFF2-40B4-BE49-F238E27FC236}">
                <a16:creationId xmlns="" xmlns:a16="http://schemas.microsoft.com/office/drawing/2014/main" id="{5C332310-4A44-4576-8973-C5130D69ABE5}"/>
              </a:ext>
            </a:extLst>
          </p:cNvPr>
          <p:cNvSpPr/>
          <p:nvPr/>
        </p:nvSpPr>
        <p:spPr>
          <a:xfrm rot="5400000">
            <a:off x="10122704" y="2461289"/>
            <a:ext cx="3302507" cy="307777"/>
          </a:xfrm>
          <a:prstGeom prst="rect">
            <a:avLst/>
          </a:prstGeom>
        </p:spPr>
        <p:txBody>
          <a:bodyPr wrap="none">
            <a:spAutoFit/>
          </a:bodyPr>
          <a:lstStyle/>
          <a:p>
            <a:r>
              <a:rPr lang="en-US" sz="1400" dirty="0">
                <a:solidFill>
                  <a:schemeClr val="bg1">
                    <a:lumMod val="65000"/>
                  </a:schemeClr>
                </a:solidFill>
                <a:latin typeface="Times New Roman" panose="02020603050405020304" pitchFamily="18" charset="0"/>
                <a:cs typeface="Times New Roman" panose="02020603050405020304" pitchFamily="18" charset="0"/>
              </a:rPr>
              <a:t>L. Ma et al., Scientific Reports, vol.7, 2017</a:t>
            </a:r>
            <a:endParaRPr lang="en-US" sz="1400" b="0" i="0" dirty="0">
              <a:solidFill>
                <a:schemeClr val="bg1">
                  <a:lumMod val="65000"/>
                </a:schemeClr>
              </a:solidFill>
              <a:effectLst/>
              <a:latin typeface="Times New Roman" panose="02020603050405020304" pitchFamily="18" charset="0"/>
              <a:cs typeface="Times New Roman" panose="02020603050405020304" pitchFamily="18" charset="0"/>
            </a:endParaRPr>
          </a:p>
        </p:txBody>
      </p:sp>
      <p:sp>
        <p:nvSpPr>
          <p:cNvPr id="36" name="Rectangle 35">
            <a:extLst>
              <a:ext uri="{FF2B5EF4-FFF2-40B4-BE49-F238E27FC236}">
                <a16:creationId xmlns="" xmlns:a16="http://schemas.microsoft.com/office/drawing/2014/main" id="{B302EDE2-45A3-4294-B01B-F6DD0798FAD1}"/>
              </a:ext>
            </a:extLst>
          </p:cNvPr>
          <p:cNvSpPr/>
          <p:nvPr/>
        </p:nvSpPr>
        <p:spPr>
          <a:xfrm>
            <a:off x="3518655" y="3822299"/>
            <a:ext cx="2986715"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e.g. Multi-phase flow imaging</a:t>
            </a:r>
          </a:p>
        </p:txBody>
      </p:sp>
      <p:pic>
        <p:nvPicPr>
          <p:cNvPr id="37" name="Picture 36">
            <a:extLst>
              <a:ext uri="{FF2B5EF4-FFF2-40B4-BE49-F238E27FC236}">
                <a16:creationId xmlns="" xmlns:a16="http://schemas.microsoft.com/office/drawing/2014/main" id="{95D71732-FA84-4E28-BC37-8E0501E033F6}"/>
              </a:ext>
            </a:extLst>
          </p:cNvPr>
          <p:cNvPicPr>
            <a:picLocks noChangeAspect="1"/>
          </p:cNvPicPr>
          <p:nvPr/>
        </p:nvPicPr>
        <p:blipFill>
          <a:blip r:embed="rId5"/>
          <a:stretch>
            <a:fillRect/>
          </a:stretch>
        </p:blipFill>
        <p:spPr>
          <a:xfrm>
            <a:off x="3223977" y="4477775"/>
            <a:ext cx="2995003" cy="1851263"/>
          </a:xfrm>
          <a:prstGeom prst="rect">
            <a:avLst/>
          </a:prstGeom>
        </p:spPr>
      </p:pic>
      <p:sp>
        <p:nvSpPr>
          <p:cNvPr id="38" name="Rectangle 37">
            <a:extLst>
              <a:ext uri="{FF2B5EF4-FFF2-40B4-BE49-F238E27FC236}">
                <a16:creationId xmlns="" xmlns:a16="http://schemas.microsoft.com/office/drawing/2014/main" id="{AA4C1EAA-E5FE-460E-B5CE-119D89BA574A}"/>
              </a:ext>
            </a:extLst>
          </p:cNvPr>
          <p:cNvSpPr/>
          <p:nvPr/>
        </p:nvSpPr>
        <p:spPr>
          <a:xfrm>
            <a:off x="8269296" y="6361584"/>
            <a:ext cx="2959523" cy="523220"/>
          </a:xfrm>
          <a:prstGeom prst="rect">
            <a:avLst/>
          </a:prstGeom>
        </p:spPr>
        <p:txBody>
          <a:bodyPr wrap="square">
            <a:spAutoFit/>
          </a:bodyPr>
          <a:lstStyle/>
          <a:p>
            <a:pPr algn="just"/>
            <a:r>
              <a:rPr lang="en-US" sz="1400" dirty="0">
                <a:solidFill>
                  <a:schemeClr val="bg1">
                    <a:lumMod val="50000"/>
                  </a:schemeClr>
                </a:solidFill>
                <a:latin typeface="Times New Roman" panose="02020603050405020304" pitchFamily="18" charset="0"/>
                <a:cs typeface="Times New Roman" panose="02020603050405020304" pitchFamily="18" charset="0"/>
              </a:rPr>
              <a:t>M. </a:t>
            </a:r>
            <a:r>
              <a:rPr lang="en-US" sz="1400" dirty="0" err="1">
                <a:solidFill>
                  <a:schemeClr val="bg1">
                    <a:lumMod val="50000"/>
                  </a:schemeClr>
                </a:solidFill>
                <a:latin typeface="Times New Roman" panose="02020603050405020304" pitchFamily="18" charset="0"/>
                <a:cs typeface="Times New Roman" panose="02020603050405020304" pitchFamily="18" charset="0"/>
              </a:rPr>
              <a:t>Zolgharni</a:t>
            </a:r>
            <a:r>
              <a:rPr lang="en-US" sz="1400" dirty="0">
                <a:solidFill>
                  <a:schemeClr val="bg1">
                    <a:lumMod val="50000"/>
                  </a:schemeClr>
                </a:solidFill>
                <a:latin typeface="Times New Roman" panose="02020603050405020304" pitchFamily="18" charset="0"/>
                <a:cs typeface="Times New Roman" panose="02020603050405020304" pitchFamily="18" charset="0"/>
              </a:rPr>
              <a:t> et al, in “16th UK Conf. on Computational Mechanics, 2008</a:t>
            </a:r>
          </a:p>
        </p:txBody>
      </p:sp>
      <p:sp>
        <p:nvSpPr>
          <p:cNvPr id="39" name="Rectangle 38">
            <a:extLst>
              <a:ext uri="{FF2B5EF4-FFF2-40B4-BE49-F238E27FC236}">
                <a16:creationId xmlns="" xmlns:a16="http://schemas.microsoft.com/office/drawing/2014/main" id="{82C43E22-44D5-4C0D-923D-61C6FCD9A54A}"/>
              </a:ext>
            </a:extLst>
          </p:cNvPr>
          <p:cNvSpPr/>
          <p:nvPr/>
        </p:nvSpPr>
        <p:spPr>
          <a:xfrm>
            <a:off x="3071665" y="6361584"/>
            <a:ext cx="3024336" cy="523220"/>
          </a:xfrm>
          <a:prstGeom prst="rect">
            <a:avLst/>
          </a:prstGeom>
        </p:spPr>
        <p:txBody>
          <a:bodyPr wrap="square">
            <a:spAutoFit/>
          </a:bodyPr>
          <a:lstStyle/>
          <a:p>
            <a:r>
              <a:rPr lang="en-US" sz="1400" dirty="0">
                <a:solidFill>
                  <a:schemeClr val="bg1">
                    <a:lumMod val="50000"/>
                  </a:schemeClr>
                </a:solidFill>
                <a:latin typeface="Times New Roman" panose="02020603050405020304" pitchFamily="18" charset="0"/>
                <a:cs typeface="Times New Roman" panose="02020603050405020304" pitchFamily="18" charset="0"/>
              </a:rPr>
              <a:t>L. Ma et al</a:t>
            </a:r>
            <a:r>
              <a:rPr lang="en-US" sz="1400" i="1" dirty="0">
                <a:solidFill>
                  <a:schemeClr val="bg1">
                    <a:lumMod val="50000"/>
                  </a:schemeClr>
                </a:solidFill>
                <a:latin typeface="Times New Roman" panose="02020603050405020304" pitchFamily="18" charset="0"/>
                <a:cs typeface="Times New Roman" panose="02020603050405020304" pitchFamily="18" charset="0"/>
              </a:rPr>
              <a:t>., International Journal of Multiphase Flow , </a:t>
            </a:r>
            <a:r>
              <a:rPr lang="en-US" sz="1400" dirty="0">
                <a:solidFill>
                  <a:schemeClr val="bg1">
                    <a:lumMod val="50000"/>
                  </a:schemeClr>
                </a:solidFill>
                <a:latin typeface="Times New Roman" panose="02020603050405020304" pitchFamily="18" charset="0"/>
                <a:cs typeface="Times New Roman" panose="02020603050405020304" pitchFamily="18" charset="0"/>
              </a:rPr>
              <a:t>vol. 72, 2015.</a:t>
            </a:r>
          </a:p>
        </p:txBody>
      </p:sp>
      <p:sp>
        <p:nvSpPr>
          <p:cNvPr id="41" name="Rectangle 40">
            <a:extLst>
              <a:ext uri="{FF2B5EF4-FFF2-40B4-BE49-F238E27FC236}">
                <a16:creationId xmlns="" xmlns:a16="http://schemas.microsoft.com/office/drawing/2014/main" id="{734BB004-12FB-443C-9368-C1A6AC00248D}"/>
              </a:ext>
            </a:extLst>
          </p:cNvPr>
          <p:cNvSpPr/>
          <p:nvPr/>
        </p:nvSpPr>
        <p:spPr>
          <a:xfrm>
            <a:off x="6384030" y="3822299"/>
            <a:ext cx="3602268"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and intracranial hemorrhage imaging</a:t>
            </a:r>
            <a:endParaRPr lang="en-US" dirty="0"/>
          </a:p>
        </p:txBody>
      </p:sp>
      <p:sp>
        <p:nvSpPr>
          <p:cNvPr id="3" name="Slide Number Placeholder 2"/>
          <p:cNvSpPr>
            <a:spLocks noGrp="1"/>
          </p:cNvSpPr>
          <p:nvPr>
            <p:ph type="sldNum" sz="quarter" idx="12"/>
          </p:nvPr>
        </p:nvSpPr>
        <p:spPr/>
        <p:txBody>
          <a:bodyPr/>
          <a:lstStyle/>
          <a:p>
            <a:pPr>
              <a:defRPr/>
            </a:pPr>
            <a:fld id="{781F5502-B62B-4640-A1AA-059EBDCB9D29}" type="slidenum">
              <a:rPr lang="en-US" altLang="en-US" smtClean="0"/>
              <a:pPr>
                <a:defRPr/>
              </a:pPr>
              <a:t>5</a:t>
            </a:fld>
            <a:r>
              <a:rPr lang="en-US" altLang="en-US" smtClean="0"/>
              <a:t>/19</a:t>
            </a:r>
            <a:endParaRPr lang="en-US" altLang="en-US" dirty="0"/>
          </a:p>
        </p:txBody>
      </p:sp>
    </p:spTree>
    <p:extLst>
      <p:ext uri="{BB962C8B-B14F-4D97-AF65-F5344CB8AC3E}">
        <p14:creationId xmlns:p14="http://schemas.microsoft.com/office/powerpoint/2010/main" val="1055449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4" grpId="0"/>
      <p:bldP spid="35" grpId="0"/>
      <p:bldP spid="36" grpId="0"/>
      <p:bldP spid="38" grpId="0"/>
      <p:bldP spid="39" grpId="0"/>
      <p:bldP spid="4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4">
            <a:extLst>
              <a:ext uri="{FF2B5EF4-FFF2-40B4-BE49-F238E27FC236}">
                <a16:creationId xmlns="" xmlns:a16="http://schemas.microsoft.com/office/drawing/2014/main" id="{719B1390-FF89-4A5E-9D9F-3AE6FAAC3BDA}"/>
              </a:ext>
            </a:extLst>
          </p:cNvPr>
          <p:cNvPicPr>
            <a:picLocks noGrp="1"/>
          </p:cNvPicPr>
          <p:nvPr>
            <p:ph idx="1"/>
          </p:nvPr>
        </p:nvPicPr>
        <p:blipFill>
          <a:blip r:embed="rId3"/>
          <a:stretch>
            <a:fillRect/>
          </a:stretch>
        </p:blipFill>
        <p:spPr>
          <a:xfrm>
            <a:off x="978411" y="1992080"/>
            <a:ext cx="10374173" cy="2953162"/>
          </a:xfrm>
          <a:prstGeom prst="rect">
            <a:avLst/>
          </a:prstGeom>
        </p:spPr>
      </p:pic>
      <p:sp>
        <p:nvSpPr>
          <p:cNvPr id="19" name="Rectangle 18">
            <a:extLst>
              <a:ext uri="{FF2B5EF4-FFF2-40B4-BE49-F238E27FC236}">
                <a16:creationId xmlns="" xmlns:a16="http://schemas.microsoft.com/office/drawing/2014/main" id="{8DD67829-9088-4F90-A9CF-2C909655336D}"/>
              </a:ext>
            </a:extLst>
          </p:cNvPr>
          <p:cNvSpPr/>
          <p:nvPr/>
        </p:nvSpPr>
        <p:spPr>
          <a:xfrm>
            <a:off x="753105" y="1286179"/>
            <a:ext cx="8642943" cy="400110"/>
          </a:xfrm>
          <a:prstGeom prst="rect">
            <a:avLst/>
          </a:prstGeom>
        </p:spPr>
        <p:txBody>
          <a:bodyPr wrap="none">
            <a:spAutoFit/>
          </a:bodyPr>
          <a:lstStyle/>
          <a:p>
            <a:pPr marL="342900" indent="-342900">
              <a:buClr>
                <a:srgbClr val="2F8ECE"/>
              </a:buClr>
              <a:buFont typeface="Wingdings 3" panose="05040102010807070707" pitchFamily="18" charset="2"/>
              <a:buChar char="}"/>
            </a:pPr>
            <a:r>
              <a:rPr lang="en-US" sz="2000" b="1" dirty="0">
                <a:latin typeface="Times New Roman" panose="02020603050405020304" pitchFamily="18" charset="0"/>
                <a:ea typeface="Calibri" panose="020F0502020204030204" pitchFamily="34" charset="0"/>
              </a:rPr>
              <a:t>A typical block diagram for </a:t>
            </a:r>
            <a:r>
              <a:rPr lang="en-US" sz="2000" b="1" dirty="0">
                <a:latin typeface="Times New Roman" panose="02020603050405020304" pitchFamily="18" charset="0"/>
                <a:cs typeface="Times New Roman" panose="02020603050405020304" pitchFamily="18" charset="0"/>
              </a:rPr>
              <a:t>conductivity image reconstruction in </a:t>
            </a:r>
            <a:r>
              <a:rPr lang="en-US" sz="2000" b="1" dirty="0" smtClean="0">
                <a:latin typeface="Times New Roman" panose="02020603050405020304" pitchFamily="18" charset="0"/>
                <a:cs typeface="Times New Roman" panose="02020603050405020304" pitchFamily="18" charset="0"/>
              </a:rPr>
              <a:t>MIT </a:t>
            </a:r>
            <a:r>
              <a:rPr lang="en-US" sz="2000" baseline="30000" dirty="0" smtClean="0">
                <a:latin typeface="Times New Roman" panose="02020603050405020304" pitchFamily="18" charset="0"/>
                <a:cs typeface="Times New Roman" panose="02020603050405020304" pitchFamily="18" charset="0"/>
              </a:rPr>
              <a:t>[2]</a:t>
            </a:r>
            <a:r>
              <a:rPr lang="en-US" sz="2000" dirty="0" smtClean="0">
                <a:latin typeface="Times New Roman" panose="02020603050405020304" pitchFamily="18" charset="0"/>
                <a:cs typeface="Times New Roman" panose="02020603050405020304" pitchFamily="18" charset="0"/>
              </a:rPr>
              <a:t>:</a:t>
            </a:r>
            <a:r>
              <a:rPr lang="en-US" sz="2000" dirty="0" smtClean="0">
                <a:latin typeface="Times New Roman" panose="02020603050405020304" pitchFamily="18" charset="0"/>
                <a:ea typeface="Calibri" panose="020F0502020204030204" pitchFamily="34" charset="0"/>
              </a:rPr>
              <a:t>  </a:t>
            </a:r>
            <a:endParaRPr lang="en-US" sz="2000" dirty="0"/>
          </a:p>
        </p:txBody>
      </p:sp>
      <p:sp>
        <p:nvSpPr>
          <p:cNvPr id="20" name="Oval 19">
            <a:extLst>
              <a:ext uri="{FF2B5EF4-FFF2-40B4-BE49-F238E27FC236}">
                <a16:creationId xmlns="" xmlns:a16="http://schemas.microsoft.com/office/drawing/2014/main" id="{1639D10B-3AAE-43F9-B8BF-70CA966B0C6D}"/>
              </a:ext>
            </a:extLst>
          </p:cNvPr>
          <p:cNvSpPr/>
          <p:nvPr/>
        </p:nvSpPr>
        <p:spPr>
          <a:xfrm>
            <a:off x="3860596" y="5244707"/>
            <a:ext cx="4609802" cy="1328666"/>
          </a:xfrm>
          <a:prstGeom prst="ellipse">
            <a:avLst/>
          </a:prstGeom>
          <a:noFill/>
          <a:ln w="28575">
            <a:solidFill>
              <a:srgbClr val="C0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b="1" dirty="0">
                <a:latin typeface="Times New Roman" panose="02020603050405020304" pitchFamily="18" charset="0"/>
                <a:cs typeface="Times New Roman" panose="02020603050405020304" pitchFamily="18" charset="0"/>
              </a:rPr>
              <a:t>Forward </a:t>
            </a:r>
            <a:r>
              <a:rPr lang="en-US" sz="2000" b="1" dirty="0" smtClean="0">
                <a:latin typeface="Times New Roman" panose="02020603050405020304" pitchFamily="18" charset="0"/>
                <a:cs typeface="Times New Roman" panose="02020603050405020304" pitchFamily="18" charset="0"/>
              </a:rPr>
              <a:t>problem </a:t>
            </a:r>
            <a:r>
              <a:rPr lang="en-US" sz="2000" b="1" i="1" u="sng" dirty="0" smtClean="0">
                <a:solidFill>
                  <a:srgbClr val="C00000"/>
                </a:solidFill>
                <a:latin typeface="Times New Roman" panose="02020603050405020304" pitchFamily="18" charset="0"/>
                <a:cs typeface="Times New Roman" panose="02020603050405020304" pitchFamily="18" charset="0"/>
              </a:rPr>
              <a:t>model</a:t>
            </a:r>
            <a:r>
              <a:rPr lang="en-US" sz="2000" b="1" dirty="0" smtClean="0">
                <a:latin typeface="Times New Roman" panose="02020603050405020304" pitchFamily="18" charset="0"/>
                <a:cs typeface="Times New Roman" panose="02020603050405020304" pitchFamily="18" charset="0"/>
              </a:rPr>
              <a:t> and </a:t>
            </a:r>
            <a:r>
              <a:rPr lang="en-US" sz="2000" b="1" dirty="0">
                <a:latin typeface="Times New Roman" panose="02020603050405020304" pitchFamily="18" charset="0"/>
                <a:cs typeface="Times New Roman" panose="02020603050405020304" pitchFamily="18" charset="0"/>
              </a:rPr>
              <a:t>forward problem </a:t>
            </a:r>
            <a:r>
              <a:rPr lang="en-US" sz="2000" b="1" i="1" u="sng" dirty="0">
                <a:solidFill>
                  <a:srgbClr val="C00000"/>
                </a:solidFill>
                <a:latin typeface="Times New Roman" panose="02020603050405020304" pitchFamily="18" charset="0"/>
                <a:cs typeface="Times New Roman" panose="02020603050405020304" pitchFamily="18" charset="0"/>
              </a:rPr>
              <a:t>solver</a:t>
            </a:r>
            <a:r>
              <a:rPr lang="en-US" sz="2000" b="1" dirty="0">
                <a:solidFill>
                  <a:srgbClr val="C00000"/>
                </a:solidFill>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should be highly accurate.</a:t>
            </a:r>
          </a:p>
        </p:txBody>
      </p:sp>
      <p:sp>
        <p:nvSpPr>
          <p:cNvPr id="9" name="Rectangle 4">
            <a:extLst>
              <a:ext uri="{FF2B5EF4-FFF2-40B4-BE49-F238E27FC236}">
                <a16:creationId xmlns="" xmlns:a16="http://schemas.microsoft.com/office/drawing/2014/main" id="{FF173F90-06BD-49FF-93AF-F78410D19400}"/>
              </a:ext>
            </a:extLst>
          </p:cNvPr>
          <p:cNvSpPr>
            <a:spLocks noChangeArrowheads="1"/>
          </p:cNvSpPr>
          <p:nvPr/>
        </p:nvSpPr>
        <p:spPr bwMode="auto">
          <a:xfrm>
            <a:off x="1538" y="507858"/>
            <a:ext cx="12192000" cy="461665"/>
          </a:xfrm>
          <a:prstGeom prst="rect">
            <a:avLst/>
          </a:prstGeom>
          <a:gradFill flip="none" rotWithShape="1">
            <a:gsLst>
              <a:gs pos="0">
                <a:srgbClr val="45A26B">
                  <a:tint val="66000"/>
                  <a:satMod val="160000"/>
                </a:srgbClr>
              </a:gs>
              <a:gs pos="50000">
                <a:srgbClr val="45A26B">
                  <a:tint val="44500"/>
                  <a:satMod val="160000"/>
                </a:srgbClr>
              </a:gs>
              <a:gs pos="100000">
                <a:srgbClr val="45A26B">
                  <a:tint val="23500"/>
                  <a:satMod val="160000"/>
                </a:srgbClr>
              </a:gs>
            </a:gsLst>
            <a:lin ang="0" scaled="1"/>
            <a:tileRect/>
          </a:gradFill>
          <a:ln w="9525">
            <a:noFill/>
            <a:miter lim="800000"/>
            <a:headEnd/>
            <a:tailEnd/>
          </a:ln>
        </p:spPr>
        <p:txBody>
          <a:bodyPr wrap="square">
            <a:spAutoFit/>
          </a:bodyPr>
          <a:lstStyle/>
          <a:p>
            <a:pPr eaLnBrk="1" hangingPunct="1">
              <a:spcBef>
                <a:spcPct val="50000"/>
              </a:spcBef>
              <a:defRPr/>
            </a:pPr>
            <a:r>
              <a:rPr lang="en-US" sz="2400" b="1" dirty="0">
                <a:solidFill>
                  <a:srgbClr val="C00000"/>
                </a:solidFill>
                <a:latin typeface="Times New Roman" panose="02020603050405020304" pitchFamily="18" charset="0"/>
                <a:cs typeface="Times New Roman" panose="02020603050405020304" pitchFamily="18" charset="0"/>
              </a:rPr>
              <a:t>Forward and </a:t>
            </a:r>
            <a:r>
              <a:rPr lang="en-US" sz="2400" b="1" dirty="0" smtClean="0">
                <a:solidFill>
                  <a:srgbClr val="C00000"/>
                </a:solidFill>
                <a:latin typeface="Times New Roman" panose="02020603050405020304" pitchFamily="18" charset="0"/>
                <a:cs typeface="Times New Roman" panose="02020603050405020304" pitchFamily="18" charset="0"/>
              </a:rPr>
              <a:t>inverse problems </a:t>
            </a:r>
            <a:r>
              <a:rPr lang="en-US" sz="2400" b="1" dirty="0">
                <a:solidFill>
                  <a:srgbClr val="C00000"/>
                </a:solidFill>
                <a:latin typeface="Times New Roman" panose="02020603050405020304" pitchFamily="18" charset="0"/>
                <a:cs typeface="Times New Roman" panose="02020603050405020304" pitchFamily="18" charset="0"/>
              </a:rPr>
              <a:t>in MIT</a:t>
            </a:r>
            <a:endParaRPr lang="en-CA" sz="2400" b="1" dirty="0">
              <a:solidFill>
                <a:srgbClr val="C00000"/>
              </a:solidFill>
              <a:latin typeface="Times New Roman" panose="02020603050405020304" pitchFamily="18" charset="0"/>
              <a:cs typeface="Times New Roman" panose="02020603050405020304" pitchFamily="18" charset="0"/>
            </a:endParaRPr>
          </a:p>
        </p:txBody>
      </p:sp>
      <p:sp>
        <p:nvSpPr>
          <p:cNvPr id="10" name="Rectangle 4">
            <a:extLst>
              <a:ext uri="{FF2B5EF4-FFF2-40B4-BE49-F238E27FC236}">
                <a16:creationId xmlns="" xmlns:a16="http://schemas.microsoft.com/office/drawing/2014/main" id="{5A09AFB3-0944-46EF-BD24-2FB7C44F66BA}"/>
              </a:ext>
            </a:extLst>
          </p:cNvPr>
          <p:cNvSpPr>
            <a:spLocks noChangeArrowheads="1"/>
          </p:cNvSpPr>
          <p:nvPr/>
        </p:nvSpPr>
        <p:spPr bwMode="auto">
          <a:xfrm>
            <a:off x="1538" y="-16017"/>
            <a:ext cx="12192000" cy="523875"/>
          </a:xfrm>
          <a:prstGeom prst="rect">
            <a:avLst/>
          </a:prstGeom>
          <a:gradFill flip="none" rotWithShape="1">
            <a:gsLst>
              <a:gs pos="0">
                <a:srgbClr val="53A4DC">
                  <a:tint val="66000"/>
                  <a:satMod val="160000"/>
                </a:srgbClr>
              </a:gs>
              <a:gs pos="50000">
                <a:srgbClr val="53A4DC">
                  <a:tint val="44500"/>
                  <a:satMod val="160000"/>
                </a:srgbClr>
              </a:gs>
              <a:gs pos="100000">
                <a:srgbClr val="53A4DC">
                  <a:tint val="23500"/>
                  <a:satMod val="160000"/>
                </a:srgbClr>
              </a:gs>
            </a:gsLst>
            <a:lin ang="0" scaled="1"/>
            <a:tileRect/>
          </a:gradFill>
          <a:ln w="9525">
            <a:noFill/>
            <a:miter lim="800000"/>
            <a:headEnd/>
            <a:tailEnd/>
          </a:ln>
        </p:spPr>
        <p:txBody>
          <a:bodyPr wrap="square">
            <a:spAutoFit/>
          </a:bodyPr>
          <a:lstStyle/>
          <a:p>
            <a:pPr eaLnBrk="1" hangingPunct="1">
              <a:spcBef>
                <a:spcPct val="50000"/>
              </a:spcBef>
              <a:defRPr/>
            </a:pPr>
            <a:r>
              <a:rPr lang="en-US" sz="2800" b="1" dirty="0">
                <a:latin typeface="Times New Roman" panose="02020603050405020304" pitchFamily="18" charset="0"/>
                <a:cs typeface="Times New Roman" panose="02020603050405020304" pitchFamily="18" charset="0"/>
              </a:rPr>
              <a:t>Introduction</a:t>
            </a:r>
          </a:p>
        </p:txBody>
      </p:sp>
      <p:sp>
        <p:nvSpPr>
          <p:cNvPr id="3" name="Slide Number Placeholder 2"/>
          <p:cNvSpPr>
            <a:spLocks noGrp="1"/>
          </p:cNvSpPr>
          <p:nvPr>
            <p:ph type="sldNum" sz="quarter" idx="12"/>
          </p:nvPr>
        </p:nvSpPr>
        <p:spPr/>
        <p:txBody>
          <a:bodyPr/>
          <a:lstStyle/>
          <a:p>
            <a:pPr>
              <a:defRPr/>
            </a:pPr>
            <a:fld id="{781F5502-B62B-4640-A1AA-059EBDCB9D29}" type="slidenum">
              <a:rPr lang="en-US" altLang="en-US" smtClean="0"/>
              <a:pPr>
                <a:defRPr/>
              </a:pPr>
              <a:t>6</a:t>
            </a:fld>
            <a:r>
              <a:rPr lang="en-US" altLang="en-US" smtClean="0"/>
              <a:t>/19</a:t>
            </a:r>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1">
            <a:extLst>
              <a:ext uri="{FF2B5EF4-FFF2-40B4-BE49-F238E27FC236}">
                <a16:creationId xmlns="" xmlns:a16="http://schemas.microsoft.com/office/drawing/2014/main" id="{713320E8-15C1-4A85-AE3B-A96535F9A738}"/>
              </a:ext>
            </a:extLst>
          </p:cNvPr>
          <p:cNvSpPr>
            <a:spLocks noGrp="1"/>
          </p:cNvSpPr>
          <p:nvPr>
            <p:ph idx="1"/>
          </p:nvPr>
        </p:nvSpPr>
        <p:spPr>
          <a:xfrm>
            <a:off x="609600" y="1481138"/>
            <a:ext cx="10972800" cy="448378"/>
          </a:xfrm>
        </p:spPr>
        <p:txBody>
          <a:bodyPr/>
          <a:lstStyle/>
          <a:p>
            <a:pPr eaLnBrk="1" hangingPunct="1"/>
            <a:endParaRPr lang="en-US" altLang="en-US" sz="2000" dirty="0"/>
          </a:p>
          <a:p>
            <a:pPr eaLnBrk="1" hangingPunct="1">
              <a:buFont typeface="Wingdings 3" panose="05040102010807070707" pitchFamily="18" charset="2"/>
              <a:buNone/>
            </a:pPr>
            <a:endParaRPr lang="en-US" altLang="en-US" sz="2000" dirty="0"/>
          </a:p>
          <a:p>
            <a:pPr eaLnBrk="1" hangingPunct="1"/>
            <a:endParaRPr lang="en-US" altLang="en-US" sz="2000" dirty="0"/>
          </a:p>
          <a:p>
            <a:pPr eaLnBrk="1" hangingPunct="1"/>
            <a:endParaRPr lang="en-US" altLang="en-US" sz="2000" dirty="0"/>
          </a:p>
          <a:p>
            <a:pPr eaLnBrk="1" hangingPunct="1"/>
            <a:endParaRPr lang="en-US" altLang="en-US" sz="2000" dirty="0"/>
          </a:p>
        </p:txBody>
      </p:sp>
      <p:pic>
        <p:nvPicPr>
          <p:cNvPr id="12" name="Picture 11">
            <a:extLst>
              <a:ext uri="{FF2B5EF4-FFF2-40B4-BE49-F238E27FC236}">
                <a16:creationId xmlns="" xmlns:a16="http://schemas.microsoft.com/office/drawing/2014/main" id="{E37AF6FA-74DA-4F59-B6A4-8020DAF1B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3959" y="1929516"/>
            <a:ext cx="6308041" cy="1758866"/>
          </a:xfrm>
          <a:prstGeom prst="rect">
            <a:avLst/>
          </a:prstGeom>
        </p:spPr>
      </p:pic>
      <mc:AlternateContent xmlns:mc="http://schemas.openxmlformats.org/markup-compatibility/2006">
        <mc:Choice xmlns:a14="http://schemas.microsoft.com/office/drawing/2010/main" Requires="a14">
          <p:sp>
            <p:nvSpPr>
              <p:cNvPr id="14" name="Rectangle 13">
                <a:extLst>
                  <a:ext uri="{FF2B5EF4-FFF2-40B4-BE49-F238E27FC236}">
                    <a16:creationId xmlns="" xmlns:a16="http://schemas.microsoft.com/office/drawing/2014/main" id="{1C15A41C-8796-49DD-8B83-60DD065287AD}"/>
                  </a:ext>
                </a:extLst>
              </p:cNvPr>
              <p:cNvSpPr/>
              <p:nvPr/>
            </p:nvSpPr>
            <p:spPr>
              <a:xfrm>
                <a:off x="585986" y="1931984"/>
                <a:ext cx="4450449" cy="1757148"/>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i="1" smtClean="0">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a:latin typeface="Cambria Math" panose="02040503050406030204" pitchFamily="18" charset="0"/>
                                  </a:rPr>
                                  <m:t>  </m:t>
                                </m:r>
                                <m:f>
                                  <m:fPr>
                                    <m:ctrlPr>
                                      <a:rPr lang="en-US" sz="2400" i="1">
                                        <a:latin typeface="Cambria Math" panose="02040503050406030204" pitchFamily="18" charset="0"/>
                                      </a:rPr>
                                    </m:ctrlPr>
                                  </m:fPr>
                                  <m:num>
                                    <m:r>
                                      <a:rPr lang="en-US" sz="2400">
                                        <a:latin typeface="Cambria Math" panose="02040503050406030204" pitchFamily="18" charset="0"/>
                                      </a:rPr>
                                      <m:t>1</m:t>
                                    </m:r>
                                  </m:num>
                                  <m:den>
                                    <m:r>
                                      <a:rPr lang="en-US" sz="2400" i="1">
                                        <a:latin typeface="Cambria Math" panose="02040503050406030204" pitchFamily="18" charset="0"/>
                                      </a:rPr>
                                      <m:t>𝜇</m:t>
                                    </m:r>
                                  </m:den>
                                </m:f>
                                <m:sSup>
                                  <m:sSupPr>
                                    <m:ctrlPr>
                                      <a:rPr lang="en-US" sz="2400" i="1">
                                        <a:latin typeface="Cambria Math" panose="02040503050406030204" pitchFamily="18" charset="0"/>
                                      </a:rPr>
                                    </m:ctrlPr>
                                  </m:sSupPr>
                                  <m:e>
                                    <m:r>
                                      <a:rPr lang="en-US" sz="2400">
                                        <a:latin typeface="Cambria Math" panose="02040503050406030204" pitchFamily="18" charset="0"/>
                                      </a:rPr>
                                      <m:t>𝛻</m:t>
                                    </m:r>
                                  </m:e>
                                  <m:sup>
                                    <m:r>
                                      <a:rPr lang="en-US" sz="2400">
                                        <a:latin typeface="Cambria Math" panose="02040503050406030204" pitchFamily="18" charset="0"/>
                                      </a:rPr>
                                      <m:t>2</m:t>
                                    </m:r>
                                  </m:sup>
                                </m:sSup>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i="1">
                                        <a:latin typeface="Cambria Math" panose="02040503050406030204" pitchFamily="18" charset="0"/>
                                      </a:rPr>
                                      <m:t>𝑧</m:t>
                                    </m:r>
                                  </m:sub>
                                </m:sSub>
                                <m:r>
                                  <a:rPr lang="en-US" sz="2400">
                                    <a:latin typeface="Cambria Math" panose="02040503050406030204" pitchFamily="18" charset="0"/>
                                  </a:rPr>
                                  <m:t>=</m:t>
                                </m:r>
                                <m:sSub>
                                  <m:sSubPr>
                                    <m:ctrlPr>
                                      <a:rPr lang="en-US" sz="2400" i="1">
                                        <a:latin typeface="Cambria Math" panose="02040503050406030204" pitchFamily="18" charset="0"/>
                                      </a:rPr>
                                    </m:ctrlPr>
                                  </m:sSubPr>
                                  <m:e>
                                    <m:r>
                                      <m:rPr>
                                        <m:nor/>
                                      </m:rPr>
                                      <a:rPr lang="en-US" sz="2400" i="1">
                                        <a:latin typeface="Times New Roman" panose="02020603050405020304" pitchFamily="18" charset="0"/>
                                        <a:cs typeface="Times New Roman" panose="02020603050405020304" pitchFamily="18" charset="0"/>
                                      </a:rPr>
                                      <m:t>J</m:t>
                                    </m:r>
                                  </m:e>
                                  <m:sub>
                                    <m:r>
                                      <a:rPr lang="en-US" sz="2400" i="1">
                                        <a:latin typeface="Cambria Math" panose="02040503050406030204" pitchFamily="18" charset="0"/>
                                      </a:rPr>
                                      <m:t>𝑧𝑘</m:t>
                                    </m:r>
                                  </m:sub>
                                </m:sSub>
                                <m:r>
                                  <a:rPr lang="en-US" sz="2400" b="0" i="1">
                                    <a:latin typeface="Cambria Math" panose="02040503050406030204" pitchFamily="18" charset="0"/>
                                  </a:rPr>
                                  <m:t>            </m:t>
                                </m:r>
                                <m:r>
                                  <a:rPr lang="en-US" sz="2400" i="1">
                                    <a:latin typeface="Cambria Math" panose="02040503050406030204" pitchFamily="18" charset="0"/>
                                  </a:rPr>
                                  <m:t>      </m:t>
                                </m:r>
                                <m:r>
                                  <m:rPr>
                                    <m:sty m:val="p"/>
                                  </m:rPr>
                                  <a:rPr lang="en-US" sz="2400">
                                    <a:latin typeface="Cambria Math" panose="02040503050406030204" pitchFamily="18" charset="0"/>
                                  </a:rPr>
                                  <m:t>in</m:t>
                                </m:r>
                                <m:r>
                                  <a:rPr lang="en-US" sz="2400" i="1">
                                    <a:latin typeface="Cambria Math" panose="02040503050406030204" pitchFamily="18" charset="0"/>
                                  </a:rPr>
                                  <m:t>   </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Ω</m:t>
                                    </m:r>
                                  </m:e>
                                  <m:sub>
                                    <m:r>
                                      <a:rPr lang="en-US" sz="2400" i="1">
                                        <a:latin typeface="Cambria Math" panose="02040503050406030204" pitchFamily="18" charset="0"/>
                                      </a:rPr>
                                      <m:t>𝑁</m:t>
                                    </m:r>
                                  </m:sub>
                                </m:sSub>
                              </m:e>
                            </m:mr>
                            <m:mr>
                              <m:e>
                                <m:r>
                                  <a:rPr lang="en-US" sz="2400">
                                    <a:latin typeface="Cambria Math" panose="02040503050406030204" pitchFamily="18" charset="0"/>
                                  </a:rPr>
                                  <m:t>  </m:t>
                                </m:r>
                                <m:f>
                                  <m:fPr>
                                    <m:ctrlPr>
                                      <a:rPr lang="en-US" sz="2400" i="1">
                                        <a:latin typeface="Cambria Math" panose="02040503050406030204" pitchFamily="18" charset="0"/>
                                      </a:rPr>
                                    </m:ctrlPr>
                                  </m:fPr>
                                  <m:num>
                                    <m:r>
                                      <a:rPr lang="en-US" sz="2400">
                                        <a:latin typeface="Cambria Math" panose="02040503050406030204" pitchFamily="18" charset="0"/>
                                      </a:rPr>
                                      <m:t>1</m:t>
                                    </m:r>
                                  </m:num>
                                  <m:den>
                                    <m:r>
                                      <a:rPr lang="en-US" sz="2400" i="1">
                                        <a:latin typeface="Cambria Math" panose="02040503050406030204" pitchFamily="18" charset="0"/>
                                      </a:rPr>
                                      <m:t>𝜇</m:t>
                                    </m:r>
                                  </m:den>
                                </m:f>
                                <m:sSup>
                                  <m:sSupPr>
                                    <m:ctrlPr>
                                      <a:rPr lang="en-US" sz="2400" i="1">
                                        <a:latin typeface="Cambria Math" panose="02040503050406030204" pitchFamily="18" charset="0"/>
                                      </a:rPr>
                                    </m:ctrlPr>
                                  </m:sSupPr>
                                  <m:e>
                                    <m:r>
                                      <a:rPr lang="en-US" sz="2400">
                                        <a:latin typeface="Cambria Math" panose="02040503050406030204" pitchFamily="18" charset="0"/>
                                      </a:rPr>
                                      <m:t>𝛻</m:t>
                                    </m:r>
                                  </m:e>
                                  <m:sup>
                                    <m:r>
                                      <a:rPr lang="en-US" sz="2400">
                                        <a:latin typeface="Cambria Math" panose="02040503050406030204" pitchFamily="18" charset="0"/>
                                      </a:rPr>
                                      <m:t>2</m:t>
                                    </m:r>
                                  </m:sup>
                                </m:sSup>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i="1">
                                        <a:latin typeface="Cambria Math" panose="02040503050406030204" pitchFamily="18" charset="0"/>
                                      </a:rPr>
                                      <m:t>𝑧</m:t>
                                    </m:r>
                                  </m:sub>
                                </m:sSub>
                                <m:r>
                                  <a:rPr lang="en-US" sz="2400">
                                    <a:latin typeface="Cambria Math" panose="02040503050406030204" pitchFamily="18" charset="0"/>
                                  </a:rPr>
                                  <m:t>−</m:t>
                                </m:r>
                                <m:r>
                                  <m:rPr>
                                    <m:nor/>
                                  </m:rPr>
                                  <a:rPr lang="en-US" sz="2400">
                                    <a:latin typeface="Cambria Math" panose="02040503050406030204" pitchFamily="18" charset="0"/>
                                  </a:rPr>
                                  <m:t>j</m:t>
                                </m:r>
                                <m:r>
                                  <a:rPr lang="en-US" sz="2400" i="1">
                                    <a:latin typeface="Cambria Math" panose="02040503050406030204" pitchFamily="18" charset="0"/>
                                  </a:rPr>
                                  <m:t>𝜔𝜎</m:t>
                                </m:r>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i="1">
                                        <a:latin typeface="Cambria Math" panose="02040503050406030204" pitchFamily="18" charset="0"/>
                                      </a:rPr>
                                      <m:t>𝑧</m:t>
                                    </m:r>
                                  </m:sub>
                                </m:sSub>
                                <m:r>
                                  <a:rPr lang="en-US" sz="2400">
                                    <a:latin typeface="Cambria Math" panose="02040503050406030204" pitchFamily="18" charset="0"/>
                                  </a:rPr>
                                  <m:t>=</m:t>
                                </m:r>
                                <m:r>
                                  <a:rPr lang="en-US" sz="2400">
                                    <a:latin typeface="Cambria Math" panose="02040503050406030204" pitchFamily="18" charset="0"/>
                                  </a:rPr>
                                  <m:t>0</m:t>
                                </m:r>
                                <m:r>
                                  <a:rPr lang="en-US" sz="2400">
                                    <a:latin typeface="Cambria Math" panose="02040503050406030204" pitchFamily="18" charset="0"/>
                                  </a:rPr>
                                  <m:t>    </m:t>
                                </m:r>
                                <m:r>
                                  <m:rPr>
                                    <m:sty m:val="p"/>
                                  </m:rPr>
                                  <a:rPr lang="en-US" sz="2400">
                                    <a:latin typeface="Cambria Math" panose="02040503050406030204" pitchFamily="18" charset="0"/>
                                  </a:rPr>
                                  <m:t>in</m:t>
                                </m:r>
                                <m:r>
                                  <a:rPr lang="en-US" sz="2400" i="1">
                                    <a:latin typeface="Cambria Math" panose="02040503050406030204" pitchFamily="18" charset="0"/>
                                  </a:rPr>
                                  <m:t>   </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Ω</m:t>
                                    </m:r>
                                  </m:e>
                                  <m:sub>
                                    <m:r>
                                      <a:rPr lang="en-US" sz="2400" i="1">
                                        <a:latin typeface="Cambria Math" panose="02040503050406030204" pitchFamily="18" charset="0"/>
                                      </a:rPr>
                                      <m:t>𝐶</m:t>
                                    </m:r>
                                  </m:sub>
                                </m:sSub>
                              </m:e>
                            </m:mr>
                          </m:m>
                        </m:e>
                      </m:d>
                    </m:oMath>
                  </m:oMathPara>
                </a14:m>
                <a:endParaRPr lang="en-US" sz="2000" dirty="0"/>
              </a:p>
            </p:txBody>
          </p:sp>
        </mc:Choice>
        <mc:Fallback>
          <p:sp>
            <p:nvSpPr>
              <p:cNvPr id="14" name="Rectangle 13">
                <a:extLst>
                  <a:ext uri="{FF2B5EF4-FFF2-40B4-BE49-F238E27FC236}">
                    <a16:creationId xmlns="" xmlns:a16="http://schemas.microsoft.com/office/drawing/2014/main" xmlns:a14="http://schemas.microsoft.com/office/drawing/2010/main" id="{1C15A41C-8796-49DD-8B83-60DD065287AD}"/>
                  </a:ext>
                </a:extLst>
              </p:cNvPr>
              <p:cNvSpPr>
                <a:spLocks noRot="1" noChangeAspect="1" noMove="1" noResize="1" noEditPoints="1" noAdjustHandles="1" noChangeArrowheads="1" noChangeShapeType="1" noTextEdit="1"/>
              </p:cNvSpPr>
              <p:nvPr/>
            </p:nvSpPr>
            <p:spPr>
              <a:xfrm>
                <a:off x="585986" y="1931984"/>
                <a:ext cx="4450449" cy="1757148"/>
              </a:xfrm>
              <a:prstGeom prst="rect">
                <a:avLst/>
              </a:prstGeom>
              <a:blipFill rotWithShape="0">
                <a:blip r:embed="rId3"/>
                <a:stretch>
                  <a:fillRect/>
                </a:stretch>
              </a:blipFill>
            </p:spPr>
            <p:txBody>
              <a:bodyPr/>
              <a:lstStyle/>
              <a:p>
                <a:r>
                  <a:rPr lang="en-US">
                    <a:noFill/>
                  </a:rPr>
                  <a:t> </a:t>
                </a:r>
              </a:p>
            </p:txBody>
          </p:sp>
        </mc:Fallback>
      </mc:AlternateContent>
      <p:sp>
        <p:nvSpPr>
          <p:cNvPr id="15" name="TextBox 14">
            <a:extLst>
              <a:ext uri="{FF2B5EF4-FFF2-40B4-BE49-F238E27FC236}">
                <a16:creationId xmlns="" xmlns:a16="http://schemas.microsoft.com/office/drawing/2014/main" id="{75813114-9BE8-472E-94D6-C5229DCD5BDB}"/>
              </a:ext>
            </a:extLst>
          </p:cNvPr>
          <p:cNvSpPr txBox="1"/>
          <p:nvPr/>
        </p:nvSpPr>
        <p:spPr>
          <a:xfrm>
            <a:off x="407368" y="1511537"/>
            <a:ext cx="5548698" cy="400110"/>
          </a:xfrm>
          <a:prstGeom prst="rect">
            <a:avLst/>
          </a:prstGeom>
          <a:noFill/>
        </p:spPr>
        <p:txBody>
          <a:bodyPr wrap="none" rtlCol="0">
            <a:spAutoFit/>
          </a:bodyPr>
          <a:lstStyle/>
          <a:p>
            <a:pPr marL="342900" indent="-342900">
              <a:buClr>
                <a:srgbClr val="1A81C9"/>
              </a:buClr>
              <a:buFont typeface="Wingdings 3" panose="05040102010807070707" pitchFamily="18" charset="2"/>
              <a:buChar char=""/>
            </a:pPr>
            <a:r>
              <a:rPr lang="en-US" sz="2000" b="1" dirty="0">
                <a:latin typeface="Times New Roman" panose="02020603050405020304" pitchFamily="18" charset="0"/>
                <a:cs typeface="Times New Roman" panose="02020603050405020304" pitchFamily="18" charset="0"/>
              </a:rPr>
              <a:t>Forward problem formulation for 2D </a:t>
            </a:r>
            <a:r>
              <a:rPr lang="en-US" sz="2000" b="1" dirty="0" smtClean="0">
                <a:latin typeface="Times New Roman" panose="02020603050405020304" pitchFamily="18" charset="0"/>
                <a:cs typeface="Times New Roman" panose="02020603050405020304" pitchFamily="18" charset="0"/>
              </a:rPr>
              <a:t>MIT</a:t>
            </a:r>
            <a:r>
              <a:rPr lang="en-US" sz="2000" dirty="0" smtClean="0">
                <a:latin typeface="Times New Roman" panose="02020603050405020304" pitchFamily="18" charset="0"/>
                <a:cs typeface="Times New Roman" panose="02020603050405020304" pitchFamily="18" charset="0"/>
              </a:rPr>
              <a:t> </a:t>
            </a:r>
            <a:r>
              <a:rPr lang="en-US" sz="2000" baseline="30000" dirty="0" smtClean="0">
                <a:latin typeface="Times New Roman" panose="02020603050405020304" pitchFamily="18" charset="0"/>
                <a:cs typeface="Times New Roman" panose="02020603050405020304" pitchFamily="18" charset="0"/>
              </a:rPr>
              <a:t>[3]</a:t>
            </a:r>
            <a:r>
              <a:rPr lang="en-US" sz="2000" b="1" dirty="0" smtClean="0">
                <a:latin typeface="Times New Roman" panose="02020603050405020304" pitchFamily="18" charset="0"/>
                <a:cs typeface="Times New Roman" panose="02020603050405020304" pitchFamily="18" charset="0"/>
              </a:rPr>
              <a:t>:</a:t>
            </a:r>
            <a:endParaRPr lang="en-US" sz="2000" b="1" dirty="0">
              <a:latin typeface="Times New Roman" panose="02020603050405020304" pitchFamily="18" charset="0"/>
              <a:cs typeface="Times New Roman" panose="02020603050405020304" pitchFamily="18" charset="0"/>
            </a:endParaRPr>
          </a:p>
        </p:txBody>
      </p:sp>
      <p:sp>
        <p:nvSpPr>
          <p:cNvPr id="18" name="Rectangle 4">
            <a:extLst>
              <a:ext uri="{FF2B5EF4-FFF2-40B4-BE49-F238E27FC236}">
                <a16:creationId xmlns="" xmlns:a16="http://schemas.microsoft.com/office/drawing/2014/main" id="{FF173F90-06BD-49FF-93AF-F78410D19400}"/>
              </a:ext>
            </a:extLst>
          </p:cNvPr>
          <p:cNvSpPr>
            <a:spLocks noChangeArrowheads="1"/>
          </p:cNvSpPr>
          <p:nvPr/>
        </p:nvSpPr>
        <p:spPr bwMode="auto">
          <a:xfrm>
            <a:off x="1538" y="507858"/>
            <a:ext cx="12192000" cy="461665"/>
          </a:xfrm>
          <a:prstGeom prst="rect">
            <a:avLst/>
          </a:prstGeom>
          <a:gradFill flip="none" rotWithShape="1">
            <a:gsLst>
              <a:gs pos="0">
                <a:srgbClr val="45A26B">
                  <a:tint val="66000"/>
                  <a:satMod val="160000"/>
                </a:srgbClr>
              </a:gs>
              <a:gs pos="50000">
                <a:srgbClr val="45A26B">
                  <a:tint val="44500"/>
                  <a:satMod val="160000"/>
                </a:srgbClr>
              </a:gs>
              <a:gs pos="100000">
                <a:srgbClr val="45A26B">
                  <a:tint val="23500"/>
                  <a:satMod val="160000"/>
                </a:srgbClr>
              </a:gs>
            </a:gsLst>
            <a:lin ang="0" scaled="1"/>
            <a:tileRect/>
          </a:gradFill>
          <a:ln w="9525">
            <a:noFill/>
            <a:miter lim="800000"/>
            <a:headEnd/>
            <a:tailEnd/>
          </a:ln>
        </p:spPr>
        <p:txBody>
          <a:bodyPr wrap="square">
            <a:spAutoFit/>
          </a:bodyPr>
          <a:lstStyle/>
          <a:p>
            <a:pPr eaLnBrk="1" hangingPunct="1">
              <a:spcBef>
                <a:spcPct val="50000"/>
              </a:spcBef>
              <a:defRPr/>
            </a:pPr>
            <a:r>
              <a:rPr lang="en-US" sz="2400" b="1" dirty="0" smtClean="0">
                <a:solidFill>
                  <a:srgbClr val="C00000"/>
                </a:solidFill>
                <a:latin typeface="Times New Roman" panose="02020603050405020304" pitchFamily="18" charset="0"/>
                <a:cs typeface="Times New Roman" panose="02020603050405020304" pitchFamily="18" charset="0"/>
              </a:rPr>
              <a:t>Forward </a:t>
            </a:r>
            <a:r>
              <a:rPr lang="en-US" sz="2400" b="1" dirty="0">
                <a:solidFill>
                  <a:srgbClr val="C00000"/>
                </a:solidFill>
                <a:latin typeface="Times New Roman" panose="02020603050405020304" pitchFamily="18" charset="0"/>
                <a:cs typeface="Times New Roman" panose="02020603050405020304" pitchFamily="18" charset="0"/>
              </a:rPr>
              <a:t>problem model</a:t>
            </a:r>
          </a:p>
        </p:txBody>
      </p:sp>
      <p:sp>
        <p:nvSpPr>
          <p:cNvPr id="20" name="Rectangle 4">
            <a:extLst>
              <a:ext uri="{FF2B5EF4-FFF2-40B4-BE49-F238E27FC236}">
                <a16:creationId xmlns="" xmlns:a16="http://schemas.microsoft.com/office/drawing/2014/main" id="{5A09AFB3-0944-46EF-BD24-2FB7C44F66BA}"/>
              </a:ext>
            </a:extLst>
          </p:cNvPr>
          <p:cNvSpPr>
            <a:spLocks noChangeArrowheads="1"/>
          </p:cNvSpPr>
          <p:nvPr/>
        </p:nvSpPr>
        <p:spPr bwMode="auto">
          <a:xfrm>
            <a:off x="1538" y="-16017"/>
            <a:ext cx="12192000" cy="523875"/>
          </a:xfrm>
          <a:prstGeom prst="rect">
            <a:avLst/>
          </a:prstGeom>
          <a:gradFill flip="none" rotWithShape="1">
            <a:gsLst>
              <a:gs pos="0">
                <a:srgbClr val="53A4DC">
                  <a:tint val="66000"/>
                  <a:satMod val="160000"/>
                </a:srgbClr>
              </a:gs>
              <a:gs pos="50000">
                <a:srgbClr val="53A4DC">
                  <a:tint val="44500"/>
                  <a:satMod val="160000"/>
                </a:srgbClr>
              </a:gs>
              <a:gs pos="100000">
                <a:srgbClr val="53A4DC">
                  <a:tint val="23500"/>
                  <a:satMod val="160000"/>
                </a:srgbClr>
              </a:gs>
            </a:gsLst>
            <a:lin ang="0" scaled="1"/>
            <a:tileRect/>
          </a:gradFill>
          <a:ln w="9525">
            <a:noFill/>
            <a:miter lim="800000"/>
            <a:headEnd/>
            <a:tailEnd/>
          </a:ln>
        </p:spPr>
        <p:txBody>
          <a:bodyPr wrap="square">
            <a:spAutoFit/>
          </a:bodyPr>
          <a:lstStyle/>
          <a:p>
            <a:pPr eaLnBrk="1" hangingPunct="1">
              <a:spcBef>
                <a:spcPct val="50000"/>
              </a:spcBef>
              <a:defRPr/>
            </a:pPr>
            <a:r>
              <a:rPr lang="en-US" sz="2800" b="1" dirty="0">
                <a:latin typeface="Times New Roman" panose="02020603050405020304" pitchFamily="18" charset="0"/>
                <a:cs typeface="Times New Roman" panose="02020603050405020304" pitchFamily="18" charset="0"/>
              </a:rPr>
              <a:t>Mathematical model</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 xmlns:a16="http://schemas.microsoft.com/office/drawing/2014/main" id="{726DF906-DDF8-4AC3-89DD-032270D3D099}"/>
                  </a:ext>
                </a:extLst>
              </p:cNvPr>
              <p:cNvSpPr/>
              <p:nvPr/>
            </p:nvSpPr>
            <p:spPr>
              <a:xfrm>
                <a:off x="5758907" y="5032927"/>
                <a:ext cx="2924711" cy="720838"/>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000" i="1" smtClean="0">
                              <a:solidFill>
                                <a:schemeClr val="tx1"/>
                              </a:solidFill>
                              <a:latin typeface="Cambria Math" panose="02040503050406030204" pitchFamily="18" charset="0"/>
                            </a:rPr>
                          </m:ctrlPr>
                        </m:fPr>
                        <m:num>
                          <m:r>
                            <a:rPr lang="en-US" sz="2000" i="0">
                              <a:solidFill>
                                <a:schemeClr val="tx1"/>
                              </a:solidFill>
                              <a:latin typeface="Cambria Math" panose="02040503050406030204" pitchFamily="18" charset="0"/>
                            </a:rPr>
                            <m:t>1</m:t>
                          </m:r>
                        </m:num>
                        <m:den>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𝜇</m:t>
                              </m:r>
                            </m:e>
                            <m:sub>
                              <m:r>
                                <a:rPr lang="en-US" sz="2000" b="0" i="1" smtClean="0">
                                  <a:solidFill>
                                    <a:schemeClr val="tx1"/>
                                  </a:solidFill>
                                  <a:latin typeface="Cambria Math" panose="02040503050406030204" pitchFamily="18" charset="0"/>
                                </a:rPr>
                                <m:t>1</m:t>
                              </m:r>
                            </m:sub>
                          </m:sSub>
                        </m:den>
                      </m:f>
                      <m:sSub>
                        <m:sSubPr>
                          <m:ctrlPr>
                            <a:rPr lang="en-US" sz="2000" i="1">
                              <a:solidFill>
                                <a:schemeClr val="tx1"/>
                              </a:solidFill>
                              <a:latin typeface="Cambria Math" panose="02040503050406030204" pitchFamily="18" charset="0"/>
                            </a:rPr>
                          </m:ctrlPr>
                        </m:sSubPr>
                        <m:e>
                          <m:r>
                            <a:rPr lang="en-US" sz="200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𝐴</m:t>
                          </m:r>
                        </m:e>
                        <m:sub>
                          <m:r>
                            <a:rPr lang="en-US" sz="2000" i="1">
                              <a:solidFill>
                                <a:schemeClr val="tx1"/>
                              </a:solidFill>
                              <a:latin typeface="Cambria Math" panose="02040503050406030204" pitchFamily="18" charset="0"/>
                            </a:rPr>
                            <m:t>𝑧</m:t>
                          </m:r>
                          <m:r>
                            <a:rPr lang="en-US" sz="2000" i="1">
                              <a:solidFill>
                                <a:schemeClr val="tx1"/>
                              </a:solidFill>
                              <a:latin typeface="Cambria Math" panose="02040503050406030204" pitchFamily="18" charset="0"/>
                            </a:rPr>
                            <m:t>1</m:t>
                          </m:r>
                        </m:sub>
                      </m:sSub>
                      <m:r>
                        <a:rPr lang="en-US" sz="2000">
                          <a:solidFill>
                            <a:schemeClr val="tx1"/>
                          </a:solidFill>
                          <a:latin typeface="Cambria Math" panose="02040503050406030204" pitchFamily="18" charset="0"/>
                        </a:rPr>
                        <m:t>∙</m:t>
                      </m:r>
                      <m:acc>
                        <m:accPr>
                          <m:chr m:val="⃗"/>
                          <m:ctrlPr>
                            <a:rPr lang="en-US" sz="2000" i="1">
                              <a:solidFill>
                                <a:schemeClr val="tx1"/>
                              </a:solidFill>
                              <a:latin typeface="Cambria Math" panose="02040503050406030204" pitchFamily="18" charset="0"/>
                            </a:rPr>
                          </m:ctrlPr>
                        </m:accPr>
                        <m:e>
                          <m:r>
                            <m:rPr>
                              <m:sty m:val="p"/>
                            </m:rPr>
                            <a:rPr lang="en-US" sz="2000">
                              <a:solidFill>
                                <a:schemeClr val="tx1"/>
                              </a:solidFill>
                              <a:latin typeface="Cambria Math" panose="02040503050406030204" pitchFamily="18" charset="0"/>
                            </a:rPr>
                            <m:t>n</m:t>
                          </m:r>
                        </m:e>
                      </m:acc>
                      <m:r>
                        <a:rPr lang="en-US" sz="2000" i="0">
                          <a:solidFill>
                            <a:schemeClr val="tx1"/>
                          </a:solidFill>
                          <a:latin typeface="Cambria Math" panose="02040503050406030204" pitchFamily="18" charset="0"/>
                        </a:rPr>
                        <m:t>=</m:t>
                      </m:r>
                      <m:f>
                        <m:fPr>
                          <m:ctrlPr>
                            <a:rPr lang="en-US" sz="2000" i="1">
                              <a:solidFill>
                                <a:schemeClr val="tx1"/>
                              </a:solidFill>
                              <a:latin typeface="Cambria Math" panose="02040503050406030204" pitchFamily="18" charset="0"/>
                            </a:rPr>
                          </m:ctrlPr>
                        </m:fPr>
                        <m:num>
                          <m:r>
                            <a:rPr lang="en-US" sz="2000">
                              <a:solidFill>
                                <a:schemeClr val="tx1"/>
                              </a:solidFill>
                              <a:latin typeface="Cambria Math" panose="02040503050406030204" pitchFamily="18" charset="0"/>
                            </a:rPr>
                            <m:t>1</m:t>
                          </m:r>
                        </m:num>
                        <m:den>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𝜇</m:t>
                              </m:r>
                            </m:e>
                            <m:sub>
                              <m:r>
                                <a:rPr lang="en-US" sz="2000" b="0" i="1" smtClean="0">
                                  <a:solidFill>
                                    <a:schemeClr val="tx1"/>
                                  </a:solidFill>
                                  <a:latin typeface="Cambria Math" panose="02040503050406030204" pitchFamily="18" charset="0"/>
                                </a:rPr>
                                <m:t>2</m:t>
                              </m:r>
                            </m:sub>
                          </m:sSub>
                        </m:den>
                      </m:f>
                      <m:sSub>
                        <m:sSubPr>
                          <m:ctrlPr>
                            <a:rPr lang="en-US" sz="2000" i="1">
                              <a:solidFill>
                                <a:schemeClr val="tx1"/>
                              </a:solidFill>
                              <a:latin typeface="Cambria Math" panose="02040503050406030204" pitchFamily="18" charset="0"/>
                            </a:rPr>
                          </m:ctrlPr>
                        </m:sSubPr>
                        <m:e>
                          <m:r>
                            <a:rPr lang="en-US" sz="200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𝐴</m:t>
                          </m:r>
                        </m:e>
                        <m:sub>
                          <m:r>
                            <a:rPr lang="en-US" sz="2000" i="1">
                              <a:solidFill>
                                <a:schemeClr val="tx1"/>
                              </a:solidFill>
                              <a:latin typeface="Cambria Math" panose="02040503050406030204" pitchFamily="18" charset="0"/>
                            </a:rPr>
                            <m:t>𝑧</m:t>
                          </m:r>
                          <m:r>
                            <a:rPr lang="en-US" sz="2000" b="0" i="1" smtClean="0">
                              <a:solidFill>
                                <a:schemeClr val="tx1"/>
                              </a:solidFill>
                              <a:latin typeface="Cambria Math" panose="02040503050406030204" pitchFamily="18" charset="0"/>
                            </a:rPr>
                            <m:t>2</m:t>
                          </m:r>
                        </m:sub>
                      </m:sSub>
                      <m:r>
                        <a:rPr lang="en-US" sz="2000">
                          <a:solidFill>
                            <a:schemeClr val="tx1"/>
                          </a:solidFill>
                          <a:latin typeface="Cambria Math" panose="02040503050406030204" pitchFamily="18" charset="0"/>
                        </a:rPr>
                        <m:t>∙</m:t>
                      </m:r>
                      <m:acc>
                        <m:accPr>
                          <m:chr m:val="⃗"/>
                          <m:ctrlPr>
                            <a:rPr lang="en-US" sz="2000" i="1">
                              <a:solidFill>
                                <a:schemeClr val="tx1"/>
                              </a:solidFill>
                              <a:latin typeface="Cambria Math" panose="02040503050406030204" pitchFamily="18" charset="0"/>
                            </a:rPr>
                          </m:ctrlPr>
                        </m:accPr>
                        <m:e>
                          <m:r>
                            <m:rPr>
                              <m:sty m:val="p"/>
                            </m:rPr>
                            <a:rPr lang="en-US" sz="2000">
                              <a:solidFill>
                                <a:schemeClr val="tx1"/>
                              </a:solidFill>
                              <a:latin typeface="Cambria Math" panose="02040503050406030204" pitchFamily="18" charset="0"/>
                            </a:rPr>
                            <m:t>n</m:t>
                          </m:r>
                        </m:e>
                      </m:acc>
                    </m:oMath>
                  </m:oMathPara>
                </a14:m>
                <a:endParaRPr lang="en-US" sz="2000" dirty="0"/>
              </a:p>
            </p:txBody>
          </p:sp>
        </mc:Choice>
        <mc:Fallback xmlns="">
          <p:sp>
            <p:nvSpPr>
              <p:cNvPr id="21" name="Rectangle 20">
                <a:extLst>
                  <a:ext uri="{FF2B5EF4-FFF2-40B4-BE49-F238E27FC236}">
                    <a16:creationId xmlns="" xmlns:a16="http://schemas.microsoft.com/office/drawing/2014/main" xmlns:a14="http://schemas.microsoft.com/office/drawing/2010/main" id="{726DF906-DDF8-4AC3-89DD-032270D3D099}"/>
                  </a:ext>
                </a:extLst>
              </p:cNvPr>
              <p:cNvSpPr>
                <a:spLocks noRot="1" noChangeAspect="1" noMove="1" noResize="1" noEditPoints="1" noAdjustHandles="1" noChangeArrowheads="1" noChangeShapeType="1" noTextEdit="1"/>
              </p:cNvSpPr>
              <p:nvPr/>
            </p:nvSpPr>
            <p:spPr>
              <a:xfrm>
                <a:off x="5758907" y="5032927"/>
                <a:ext cx="2924711" cy="72083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 xmlns:a16="http://schemas.microsoft.com/office/drawing/2014/main" id="{D8052824-4EBA-471C-B196-B05A910C2238}"/>
                  </a:ext>
                </a:extLst>
              </p:cNvPr>
              <p:cNvSpPr txBox="1"/>
              <p:nvPr/>
            </p:nvSpPr>
            <p:spPr>
              <a:xfrm>
                <a:off x="1684495" y="4591970"/>
                <a:ext cx="3764620" cy="437492"/>
              </a:xfrm>
              <a:prstGeom prst="rect">
                <a:avLst/>
              </a:prstGeom>
              <a:noFill/>
            </p:spPr>
            <p:txBody>
              <a:bodyPr wrap="none" rtlCol="0">
                <a:spAutoFit/>
              </a:bodyPr>
              <a:lstStyle/>
              <a:p>
                <a:r>
                  <a:rPr lang="en-US" sz="2000" dirty="0">
                    <a:solidFill>
                      <a:schemeClr val="tx1"/>
                    </a:solidFill>
                    <a:latin typeface="Times New Roman" panose="02020603050405020304" pitchFamily="18" charset="0"/>
                    <a:cs typeface="Times New Roman" panose="02020603050405020304" pitchFamily="18" charset="0"/>
                  </a:rPr>
                  <a:t>Continuity of normal </a:t>
                </a:r>
                <a14:m>
                  <m:oMath xmlns:m="http://schemas.openxmlformats.org/officeDocument/2006/math">
                    <m:acc>
                      <m:accPr>
                        <m:chr m:val="⃗"/>
                        <m:ctrlPr>
                          <a:rPr lang="en-US" sz="2000" i="1" dirty="0">
                            <a:solidFill>
                              <a:schemeClr val="tx1"/>
                            </a:solidFill>
                            <a:latin typeface="Cambria Math" panose="02040503050406030204" pitchFamily="18" charset="0"/>
                          </a:rPr>
                        </m:ctrlPr>
                      </m:accPr>
                      <m:e>
                        <m:r>
                          <a:rPr lang="en-US" sz="2000" i="1" dirty="0">
                            <a:solidFill>
                              <a:schemeClr val="tx1"/>
                            </a:solidFill>
                            <a:latin typeface="Cambria Math" panose="02040503050406030204" pitchFamily="18" charset="0"/>
                          </a:rPr>
                          <m:t>𝐵</m:t>
                        </m:r>
                      </m:e>
                    </m:acc>
                  </m:oMath>
                </a14:m>
                <a:r>
                  <a:rPr lang="en-US" sz="2000" dirty="0">
                    <a:solidFill>
                      <a:schemeClr val="tx1"/>
                    </a:solidFill>
                    <a:latin typeface="Times New Roman" panose="02020603050405020304" pitchFamily="18" charset="0"/>
                    <a:cs typeface="Times New Roman" panose="02020603050405020304" pitchFamily="18" charset="0"/>
                  </a:rPr>
                  <a:t> dictates </a:t>
                </a:r>
                <a:r>
                  <a:rPr lang="en-US" sz="2000" baseline="30000" dirty="0" smtClean="0">
                    <a:solidFill>
                      <a:schemeClr val="tx1"/>
                    </a:solidFill>
                    <a:latin typeface="Times New Roman" panose="02020603050405020304" pitchFamily="18" charset="0"/>
                    <a:cs typeface="Times New Roman" panose="02020603050405020304" pitchFamily="18" charset="0"/>
                  </a:rPr>
                  <a:t>[4]</a:t>
                </a:r>
                <a:r>
                  <a:rPr lang="en-US" sz="2000" dirty="0" smtClean="0">
                    <a:solidFill>
                      <a:schemeClr val="tx1"/>
                    </a:solidFill>
                    <a:latin typeface="Times New Roman" panose="02020603050405020304" pitchFamily="18" charset="0"/>
                    <a:cs typeface="Times New Roman" panose="02020603050405020304" pitchFamily="18" charset="0"/>
                  </a:rPr>
                  <a:t>:</a:t>
                </a:r>
                <a:endParaRPr lang="en-US" sz="2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2" name="TextBox 21">
                <a:extLst>
                  <a:ext uri="{FF2B5EF4-FFF2-40B4-BE49-F238E27FC236}">
                    <a16:creationId xmlns="" xmlns:a16="http://schemas.microsoft.com/office/drawing/2014/main" xmlns:a14="http://schemas.microsoft.com/office/drawing/2010/main" id="{D8052824-4EBA-471C-B196-B05A910C2238}"/>
                  </a:ext>
                </a:extLst>
              </p:cNvPr>
              <p:cNvSpPr txBox="1">
                <a:spLocks noRot="1" noChangeAspect="1" noMove="1" noResize="1" noEditPoints="1" noAdjustHandles="1" noChangeArrowheads="1" noChangeShapeType="1" noTextEdit="1"/>
              </p:cNvSpPr>
              <p:nvPr/>
            </p:nvSpPr>
            <p:spPr>
              <a:xfrm>
                <a:off x="1684495" y="4591970"/>
                <a:ext cx="3764620" cy="437492"/>
              </a:xfrm>
              <a:prstGeom prst="rect">
                <a:avLst/>
              </a:prstGeom>
              <a:blipFill rotWithShape="0">
                <a:blip r:embed="rId5"/>
                <a:stretch>
                  <a:fillRect l="-1618" r="-647" b="-236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 xmlns:a16="http://schemas.microsoft.com/office/drawing/2014/main" id="{61CDF18B-9E3C-49CF-940D-9EB0BA6E2FF4}"/>
                  </a:ext>
                </a:extLst>
              </p:cNvPr>
              <p:cNvSpPr txBox="1"/>
              <p:nvPr/>
            </p:nvSpPr>
            <p:spPr>
              <a:xfrm>
                <a:off x="1684495" y="5174600"/>
                <a:ext cx="4058612" cy="437492"/>
              </a:xfrm>
              <a:prstGeom prst="rect">
                <a:avLst/>
              </a:prstGeom>
              <a:noFill/>
            </p:spPr>
            <p:txBody>
              <a:bodyPr wrap="none" rtlCol="0">
                <a:spAutoFit/>
              </a:bodyPr>
              <a:lstStyle/>
              <a:p>
                <a:r>
                  <a:rPr lang="en-US" sz="2000" dirty="0">
                    <a:solidFill>
                      <a:schemeClr val="tx1"/>
                    </a:solidFill>
                    <a:latin typeface="Times New Roman" panose="02020603050405020304" pitchFamily="18" charset="0"/>
                    <a:cs typeface="Times New Roman" panose="02020603050405020304" pitchFamily="18" charset="0"/>
                  </a:rPr>
                  <a:t>Continuity of tangential</a:t>
                </a:r>
                <a14:m>
                  <m:oMath xmlns:m="http://schemas.openxmlformats.org/officeDocument/2006/math">
                    <m:r>
                      <a:rPr lang="en-US" sz="2000" b="0" i="0" dirty="0" smtClean="0">
                        <a:solidFill>
                          <a:schemeClr val="tx1"/>
                        </a:solidFill>
                        <a:latin typeface="Cambria Math" panose="02040503050406030204" pitchFamily="18" charset="0"/>
                      </a:rPr>
                      <m:t> </m:t>
                    </m:r>
                    <m:acc>
                      <m:accPr>
                        <m:chr m:val="⃗"/>
                        <m:ctrlPr>
                          <a:rPr lang="en-US" sz="2000" i="1" dirty="0">
                            <a:solidFill>
                              <a:schemeClr val="tx1"/>
                            </a:solidFill>
                            <a:latin typeface="Cambria Math" panose="02040503050406030204" pitchFamily="18" charset="0"/>
                          </a:rPr>
                        </m:ctrlPr>
                      </m:accPr>
                      <m:e>
                        <m:r>
                          <a:rPr lang="en-US" sz="2000" b="0" i="1" dirty="0" smtClean="0">
                            <a:solidFill>
                              <a:schemeClr val="tx1"/>
                            </a:solidFill>
                            <a:latin typeface="Cambria Math" panose="02040503050406030204" pitchFamily="18" charset="0"/>
                          </a:rPr>
                          <m:t>𝐻</m:t>
                        </m:r>
                      </m:e>
                    </m:acc>
                  </m:oMath>
                </a14:m>
                <a:r>
                  <a:rPr lang="en-US" sz="2000" dirty="0">
                    <a:solidFill>
                      <a:schemeClr val="tx1"/>
                    </a:solidFill>
                    <a:latin typeface="Times New Roman" panose="02020603050405020304" pitchFamily="18" charset="0"/>
                    <a:cs typeface="Times New Roman" panose="02020603050405020304" pitchFamily="18" charset="0"/>
                  </a:rPr>
                  <a:t> dictates </a:t>
                </a:r>
                <a:r>
                  <a:rPr lang="en-US" sz="2000" baseline="30000" dirty="0" smtClean="0">
                    <a:solidFill>
                      <a:schemeClr val="tx1"/>
                    </a:solidFill>
                    <a:latin typeface="Times New Roman" panose="02020603050405020304" pitchFamily="18" charset="0"/>
                    <a:cs typeface="Times New Roman" panose="02020603050405020304" pitchFamily="18" charset="0"/>
                  </a:rPr>
                  <a:t>[4]</a:t>
                </a:r>
                <a:r>
                  <a:rPr lang="en-US" sz="2000" dirty="0" smtClean="0">
                    <a:solidFill>
                      <a:schemeClr val="tx1"/>
                    </a:solidFill>
                    <a:latin typeface="Times New Roman" panose="02020603050405020304" pitchFamily="18" charset="0"/>
                    <a:cs typeface="Times New Roman" panose="02020603050405020304" pitchFamily="18" charset="0"/>
                  </a:rPr>
                  <a:t>:</a:t>
                </a:r>
                <a:endParaRPr lang="en-US" sz="2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3" name="TextBox 22">
                <a:extLst>
                  <a:ext uri="{FF2B5EF4-FFF2-40B4-BE49-F238E27FC236}">
                    <a16:creationId xmlns="" xmlns:a16="http://schemas.microsoft.com/office/drawing/2014/main" xmlns:a14="http://schemas.microsoft.com/office/drawing/2010/main" id="{61CDF18B-9E3C-49CF-940D-9EB0BA6E2FF4}"/>
                  </a:ext>
                </a:extLst>
              </p:cNvPr>
              <p:cNvSpPr txBox="1">
                <a:spLocks noRot="1" noChangeAspect="1" noMove="1" noResize="1" noEditPoints="1" noAdjustHandles="1" noChangeArrowheads="1" noChangeShapeType="1" noTextEdit="1"/>
              </p:cNvSpPr>
              <p:nvPr/>
            </p:nvSpPr>
            <p:spPr>
              <a:xfrm>
                <a:off x="1684495" y="5174600"/>
                <a:ext cx="4058612" cy="437492"/>
              </a:xfrm>
              <a:prstGeom prst="rect">
                <a:avLst/>
              </a:prstGeom>
              <a:blipFill rotWithShape="0">
                <a:blip r:embed="rId6"/>
                <a:stretch>
                  <a:fillRect l="-1502" r="-751" b="-236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 xmlns:a16="http://schemas.microsoft.com/office/drawing/2014/main" id="{A81719EC-4B32-4EAA-AD6D-3A100A101FBC}"/>
                  </a:ext>
                </a:extLst>
              </p:cNvPr>
              <p:cNvSpPr/>
              <p:nvPr/>
            </p:nvSpPr>
            <p:spPr>
              <a:xfrm>
                <a:off x="6545307" y="4591970"/>
                <a:ext cx="1351909" cy="400110"/>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𝐴</m:t>
                          </m:r>
                        </m:e>
                        <m:sub>
                          <m:r>
                            <a:rPr lang="en-US" sz="2000" i="1">
                              <a:solidFill>
                                <a:schemeClr val="tx1"/>
                              </a:solidFill>
                              <a:latin typeface="Cambria Math" panose="02040503050406030204" pitchFamily="18" charset="0"/>
                            </a:rPr>
                            <m:t>𝑧</m:t>
                          </m:r>
                          <m:r>
                            <a:rPr lang="en-US" sz="2000" i="1">
                              <a:solidFill>
                                <a:schemeClr val="tx1"/>
                              </a:solidFill>
                              <a:latin typeface="Cambria Math" panose="02040503050406030204" pitchFamily="18" charset="0"/>
                            </a:rPr>
                            <m:t>1</m:t>
                          </m:r>
                        </m:sub>
                      </m:sSub>
                      <m:r>
                        <a:rPr lang="en-US" sz="2000">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𝐴</m:t>
                          </m:r>
                        </m:e>
                        <m:sub>
                          <m:r>
                            <a:rPr lang="en-US" sz="2000" i="1">
                              <a:solidFill>
                                <a:schemeClr val="tx1"/>
                              </a:solidFill>
                              <a:latin typeface="Cambria Math" panose="02040503050406030204" pitchFamily="18" charset="0"/>
                            </a:rPr>
                            <m:t>𝑧</m:t>
                          </m:r>
                          <m:r>
                            <a:rPr lang="en-US" sz="2000" i="1">
                              <a:solidFill>
                                <a:schemeClr val="tx1"/>
                              </a:solidFill>
                              <a:latin typeface="Cambria Math" panose="02040503050406030204" pitchFamily="18" charset="0"/>
                            </a:rPr>
                            <m:t>2</m:t>
                          </m:r>
                        </m:sub>
                      </m:sSub>
                    </m:oMath>
                  </m:oMathPara>
                </a14:m>
                <a:endParaRPr lang="en-US" sz="2000" dirty="0">
                  <a:solidFill>
                    <a:schemeClr val="tx1"/>
                  </a:solidFill>
                </a:endParaRPr>
              </a:p>
            </p:txBody>
          </p:sp>
        </mc:Choice>
        <mc:Fallback xmlns="">
          <p:sp>
            <p:nvSpPr>
              <p:cNvPr id="24" name="Rectangle 23">
                <a:extLst>
                  <a:ext uri="{FF2B5EF4-FFF2-40B4-BE49-F238E27FC236}">
                    <a16:creationId xmlns="" xmlns:a16="http://schemas.microsoft.com/office/drawing/2014/main" xmlns:a14="http://schemas.microsoft.com/office/drawing/2010/main" id="{A81719EC-4B32-4EAA-AD6D-3A100A101FBC}"/>
                  </a:ext>
                </a:extLst>
              </p:cNvPr>
              <p:cNvSpPr>
                <a:spLocks noRot="1" noChangeAspect="1" noMove="1" noResize="1" noEditPoints="1" noAdjustHandles="1" noChangeArrowheads="1" noChangeShapeType="1" noTextEdit="1"/>
              </p:cNvSpPr>
              <p:nvPr/>
            </p:nvSpPr>
            <p:spPr>
              <a:xfrm>
                <a:off x="6545307" y="4591970"/>
                <a:ext cx="1351909" cy="400110"/>
              </a:xfrm>
              <a:prstGeom prst="rect">
                <a:avLst/>
              </a:prstGeom>
              <a:blipFill rotWithShape="0">
                <a:blip r:embed="rId7"/>
                <a:stretch>
                  <a:fillRect b="-3030"/>
                </a:stretch>
              </a:blipFill>
            </p:spPr>
            <p:txBody>
              <a:bodyPr/>
              <a:lstStyle/>
              <a:p>
                <a:r>
                  <a:rPr lang="en-US">
                    <a:noFill/>
                  </a:rPr>
                  <a:t> </a:t>
                </a:r>
              </a:p>
            </p:txBody>
          </p:sp>
        </mc:Fallback>
      </mc:AlternateContent>
      <p:sp>
        <p:nvSpPr>
          <p:cNvPr id="25" name="Rectangle 24">
            <a:extLst>
              <a:ext uri="{FF2B5EF4-FFF2-40B4-BE49-F238E27FC236}">
                <a16:creationId xmlns="" xmlns:a16="http://schemas.microsoft.com/office/drawing/2014/main" id="{0FE4B2C7-ED11-4867-91C5-E2CBB7DFA07D}"/>
              </a:ext>
            </a:extLst>
          </p:cNvPr>
          <p:cNvSpPr/>
          <p:nvPr/>
        </p:nvSpPr>
        <p:spPr>
          <a:xfrm>
            <a:off x="1689028" y="5844622"/>
            <a:ext cx="7118295" cy="400110"/>
          </a:xfrm>
          <a:prstGeom prst="rect">
            <a:avLst/>
          </a:prstGeom>
        </p:spPr>
        <p:txBody>
          <a:bodyPr wrap="none">
            <a:spAutoFit/>
          </a:bodyPr>
          <a:lstStyle/>
          <a:p>
            <a:r>
              <a:rPr lang="en-US" sz="2000" dirty="0">
                <a:latin typeface="Times New Roman" panose="02020603050405020304" pitchFamily="18" charset="0"/>
                <a:ea typeface="Times New Roman" panose="02020603050405020304" pitchFamily="18" charset="0"/>
              </a:rPr>
              <a:t>At infinity, all the fields must vanish (far-field boundary condition).</a:t>
            </a:r>
            <a:endParaRPr lang="en-US" sz="2000" dirty="0"/>
          </a:p>
        </p:txBody>
      </p:sp>
      <p:sp>
        <p:nvSpPr>
          <p:cNvPr id="26" name="TextBox 25">
            <a:extLst>
              <a:ext uri="{FF2B5EF4-FFF2-40B4-BE49-F238E27FC236}">
                <a16:creationId xmlns="" xmlns:a16="http://schemas.microsoft.com/office/drawing/2014/main" id="{75813114-9BE8-472E-94D6-C5229DCD5BDB}"/>
              </a:ext>
            </a:extLst>
          </p:cNvPr>
          <p:cNvSpPr txBox="1"/>
          <p:nvPr/>
        </p:nvSpPr>
        <p:spPr>
          <a:xfrm>
            <a:off x="398091" y="4046723"/>
            <a:ext cx="2901756" cy="400110"/>
          </a:xfrm>
          <a:prstGeom prst="rect">
            <a:avLst/>
          </a:prstGeom>
          <a:noFill/>
        </p:spPr>
        <p:txBody>
          <a:bodyPr wrap="none" rtlCol="0">
            <a:spAutoFit/>
          </a:bodyPr>
          <a:lstStyle/>
          <a:p>
            <a:pPr marL="342900" indent="-342900">
              <a:buClr>
                <a:srgbClr val="1A81C9"/>
              </a:buClr>
              <a:buFont typeface="Wingdings 3" panose="05040102010807070707" pitchFamily="18" charset="2"/>
              <a:buChar char=""/>
            </a:pPr>
            <a:r>
              <a:rPr lang="en-US" sz="2000" b="1" dirty="0" smtClean="0">
                <a:latin typeface="Times New Roman" panose="02020603050405020304" pitchFamily="18" charset="0"/>
                <a:ea typeface="Times New Roman" panose="02020603050405020304" pitchFamily="18" charset="0"/>
              </a:rPr>
              <a:t>Boundary conditions:</a:t>
            </a:r>
            <a:endParaRPr lang="en-US" sz="2000" b="1"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pPr>
              <a:defRPr/>
            </a:pPr>
            <a:fld id="{781F5502-B62B-4640-A1AA-059EBDCB9D29}" type="slidenum">
              <a:rPr lang="en-US" altLang="en-US" smtClean="0"/>
              <a:pPr>
                <a:defRPr/>
              </a:pPr>
              <a:t>7</a:t>
            </a:fld>
            <a:r>
              <a:rPr lang="en-US" altLang="en-US" smtClean="0"/>
              <a:t>/19</a:t>
            </a:r>
            <a:endParaRPr lang="en-US" altLang="en-US" dirty="0"/>
          </a:p>
        </p:txBody>
      </p:sp>
    </p:spTree>
    <p:extLst>
      <p:ext uri="{BB962C8B-B14F-4D97-AF65-F5344CB8AC3E}">
        <p14:creationId xmlns:p14="http://schemas.microsoft.com/office/powerpoint/2010/main" val="1981113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2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 xmlns:a16="http://schemas.microsoft.com/office/drawing/2014/main" id="{C406BB83-ED62-433D-854C-80617082A470}"/>
              </a:ext>
            </a:extLst>
          </p:cNvPr>
          <p:cNvSpPr/>
          <p:nvPr/>
        </p:nvSpPr>
        <p:spPr>
          <a:xfrm>
            <a:off x="358708" y="1242607"/>
            <a:ext cx="8329580" cy="400110"/>
          </a:xfrm>
          <a:prstGeom prst="rect">
            <a:avLst/>
          </a:prstGeom>
        </p:spPr>
        <p:txBody>
          <a:bodyPr wrap="square">
            <a:spAutoFit/>
          </a:bodyPr>
          <a:lstStyle/>
          <a:p>
            <a:pPr marL="342900" indent="-342900">
              <a:buClr>
                <a:srgbClr val="1A81C9"/>
              </a:buClr>
              <a:buFont typeface="Wingdings 3" panose="05040102010807070707" pitchFamily="18" charset="2"/>
              <a:buChar char=""/>
            </a:pPr>
            <a:r>
              <a:rPr lang="en-US" sz="2000" b="1" dirty="0" smtClean="0">
                <a:latin typeface="Times New Roman" panose="02020603050405020304" pitchFamily="18" charset="0"/>
                <a:cs typeface="Times New Roman" panose="02020603050405020304" pitchFamily="18" charset="0"/>
              </a:rPr>
              <a:t>The </a:t>
            </a:r>
            <a:r>
              <a:rPr lang="en-US" sz="2000" b="1" dirty="0">
                <a:latin typeface="Times New Roman" panose="02020603050405020304" pitchFamily="18" charset="0"/>
                <a:cs typeface="Times New Roman" panose="02020603050405020304" pitchFamily="18" charset="0"/>
              </a:rPr>
              <a:t>output of forward problem is the induced voltages in sensing coils.</a:t>
            </a:r>
          </a:p>
        </p:txBody>
      </p:sp>
      <mc:AlternateContent xmlns:mc="http://schemas.openxmlformats.org/markup-compatibility/2006" xmlns:a14="http://schemas.microsoft.com/office/drawing/2010/main">
        <mc:Choice Requires="a14">
          <p:sp>
            <p:nvSpPr>
              <p:cNvPr id="43" name="Rectangle 42">
                <a:extLst>
                  <a:ext uri="{FF2B5EF4-FFF2-40B4-BE49-F238E27FC236}">
                    <a16:creationId xmlns="" xmlns:a16="http://schemas.microsoft.com/office/drawing/2014/main" id="{BA2105E0-FBB6-43C2-B75E-CB7E654A133B}"/>
                  </a:ext>
                </a:extLst>
              </p:cNvPr>
              <p:cNvSpPr/>
              <p:nvPr/>
            </p:nvSpPr>
            <p:spPr>
              <a:xfrm>
                <a:off x="2178135" y="2547835"/>
                <a:ext cx="2334870" cy="723724"/>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𝑉</m:t>
                      </m:r>
                      <m:r>
                        <a:rPr lang="en-US" sz="2000" i="0">
                          <a:latin typeface="Cambria Math" panose="02040503050406030204" pitchFamily="18" charset="0"/>
                        </a:rPr>
                        <m:t>=</m:t>
                      </m:r>
                      <m:r>
                        <m:rPr>
                          <m:nor/>
                        </m:rPr>
                        <a:rPr lang="en-US" sz="2000" i="1">
                          <a:latin typeface="Cambria Math" panose="02040503050406030204" pitchFamily="18" charset="0"/>
                        </a:rPr>
                        <m:t>j</m:t>
                      </m:r>
                      <m:r>
                        <m:rPr>
                          <m:sty m:val="p"/>
                        </m:rPr>
                        <a:rPr lang="en-US" sz="2000" i="0">
                          <a:latin typeface="Cambria Math" panose="02040503050406030204" pitchFamily="18" charset="0"/>
                        </a:rPr>
                        <m:t>ω</m:t>
                      </m:r>
                      <m:nary>
                        <m:naryPr>
                          <m:chr m:val="∮"/>
                          <m:limLoc m:val="subSup"/>
                          <m:supHide m:val="on"/>
                          <m:ctrlPr>
                            <a:rPr lang="en-US" sz="2000" i="1">
                              <a:latin typeface="Cambria Math" panose="02040503050406030204" pitchFamily="18" charset="0"/>
                            </a:rPr>
                          </m:ctrlPr>
                        </m:naryPr>
                        <m:sub>
                          <m:r>
                            <a:rPr lang="en-US" sz="2000" i="1">
                              <a:latin typeface="Cambria Math" panose="02040503050406030204" pitchFamily="18" charset="0"/>
                            </a:rPr>
                            <m:t>𝐶</m:t>
                          </m:r>
                        </m:sub>
                        <m:sup/>
                        <m:e>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i="1">
                                  <a:latin typeface="Cambria Math" panose="02040503050406030204" pitchFamily="18" charset="0"/>
                                </a:rPr>
                                <m:t>𝑧</m:t>
                              </m:r>
                            </m:sub>
                          </m:sSub>
                          <m:sSub>
                            <m:sSubPr>
                              <m:ctrlPr>
                                <a:rPr lang="en-US" sz="2000" i="1">
                                  <a:latin typeface="Cambria Math" panose="02040503050406030204" pitchFamily="18" charset="0"/>
                                </a:rPr>
                              </m:ctrlPr>
                            </m:sSubPr>
                            <m:e>
                              <m:r>
                                <a:rPr lang="en-US" sz="2000" i="0">
                                  <a:latin typeface="Cambria Math" panose="02040503050406030204" pitchFamily="18" charset="0"/>
                                </a:rPr>
                                <m:t> </m:t>
                              </m:r>
                              <m:acc>
                                <m:accPr>
                                  <m:chr m:val="⃗"/>
                                  <m:ctrlPr>
                                    <a:rPr lang="en-US" sz="2000" i="1">
                                      <a:latin typeface="Cambria Math" panose="02040503050406030204" pitchFamily="18" charset="0"/>
                                    </a:rPr>
                                  </m:ctrlPr>
                                </m:accPr>
                                <m:e>
                                  <m:r>
                                    <a:rPr lang="en-US" sz="2000" i="1">
                                      <a:latin typeface="Cambria Math" panose="02040503050406030204" pitchFamily="18" charset="0"/>
                                    </a:rPr>
                                    <m:t>𝑎</m:t>
                                  </m:r>
                                </m:e>
                              </m:acc>
                            </m:e>
                            <m:sub>
                              <m:r>
                                <a:rPr lang="en-US" sz="2000" i="1">
                                  <a:latin typeface="Cambria Math" panose="02040503050406030204" pitchFamily="18" charset="0"/>
                                </a:rPr>
                                <m:t>𝑧</m:t>
                              </m:r>
                            </m:sub>
                          </m:sSub>
                        </m:e>
                      </m:nary>
                      <m:r>
                        <a:rPr lang="en-US" sz="2000" i="0">
                          <a:latin typeface="Cambria Math" panose="02040503050406030204" pitchFamily="18" charset="0"/>
                        </a:rPr>
                        <m:t>∙</m:t>
                      </m:r>
                      <m:r>
                        <m:rPr>
                          <m:sty m:val="p"/>
                        </m:rPr>
                        <a:rPr lang="en-US" sz="2000" i="0">
                          <a:latin typeface="Cambria Math" panose="02040503050406030204" pitchFamily="18" charset="0"/>
                        </a:rPr>
                        <m:t>d</m:t>
                      </m:r>
                      <m:acc>
                        <m:accPr>
                          <m:chr m:val="⃗"/>
                          <m:ctrlPr>
                            <a:rPr lang="en-US" sz="2000" i="1">
                              <a:latin typeface="Cambria Math" panose="02040503050406030204" pitchFamily="18" charset="0"/>
                            </a:rPr>
                          </m:ctrlPr>
                        </m:accPr>
                        <m:e>
                          <m:r>
                            <a:rPr lang="en-US" sz="2000" i="0">
                              <a:latin typeface="Cambria Math" panose="02040503050406030204" pitchFamily="18" charset="0"/>
                            </a:rPr>
                            <m:t>𝓁</m:t>
                          </m:r>
                        </m:e>
                      </m:acc>
                    </m:oMath>
                  </m:oMathPara>
                </a14:m>
                <a:endParaRPr lang="en-US" sz="2000" dirty="0"/>
              </a:p>
            </p:txBody>
          </p:sp>
        </mc:Choice>
        <mc:Fallback xmlns="">
          <p:sp>
            <p:nvSpPr>
              <p:cNvPr id="43" name="Rectangle 42">
                <a:extLst>
                  <a:ext uri="{FF2B5EF4-FFF2-40B4-BE49-F238E27FC236}">
                    <a16:creationId xmlns="" xmlns:a16="http://schemas.microsoft.com/office/drawing/2014/main" xmlns:a14="http://schemas.microsoft.com/office/drawing/2010/main" id="{BA2105E0-FBB6-43C2-B75E-CB7E654A133B}"/>
                  </a:ext>
                </a:extLst>
              </p:cNvPr>
              <p:cNvSpPr>
                <a:spLocks noRot="1" noChangeAspect="1" noMove="1" noResize="1" noEditPoints="1" noAdjustHandles="1" noChangeArrowheads="1" noChangeShapeType="1" noTextEdit="1"/>
              </p:cNvSpPr>
              <p:nvPr/>
            </p:nvSpPr>
            <p:spPr>
              <a:xfrm>
                <a:off x="2178135" y="2547835"/>
                <a:ext cx="2334870" cy="723724"/>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 xmlns:a16="http://schemas.microsoft.com/office/drawing/2014/main" id="{CA084EB0-FEBE-4A0C-9625-E49AE98802DF}"/>
                  </a:ext>
                </a:extLst>
              </p:cNvPr>
              <p:cNvSpPr/>
              <p:nvPr/>
            </p:nvSpPr>
            <p:spPr>
              <a:xfrm>
                <a:off x="2063552" y="3761934"/>
                <a:ext cx="2564035" cy="46198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𝑉</m:t>
                      </m:r>
                      <m:r>
                        <a:rPr lang="en-US" sz="2000" i="0">
                          <a:latin typeface="Cambria Math" panose="02040503050406030204" pitchFamily="18" charset="0"/>
                        </a:rPr>
                        <m:t>=</m:t>
                      </m:r>
                      <m:r>
                        <m:rPr>
                          <m:nor/>
                        </m:rPr>
                        <a:rPr lang="en-US" sz="2000" i="1">
                          <a:latin typeface="Cambria Math" panose="02040503050406030204" pitchFamily="18" charset="0"/>
                        </a:rPr>
                        <m:t>j</m:t>
                      </m:r>
                      <m:r>
                        <m:rPr>
                          <m:sty m:val="p"/>
                        </m:rPr>
                        <a:rPr lang="en-US" sz="2000" i="0">
                          <a:latin typeface="Cambria Math" panose="02040503050406030204" pitchFamily="18" charset="0"/>
                        </a:rPr>
                        <m:t>ω</m:t>
                      </m:r>
                      <m:r>
                        <a:rPr lang="en-US" sz="2000" i="1">
                          <a:latin typeface="Cambria Math" panose="02040503050406030204" pitchFamily="18" charset="0"/>
                        </a:rPr>
                        <m:t>𝑙</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0" i="1" smtClean="0">
                                  <a:latin typeface="Cambria Math" panose="02040503050406030204" pitchFamily="18" charset="0"/>
                                </a:rPr>
                                <m:t>𝐴</m:t>
                              </m:r>
                            </m:e>
                            <m:sub>
                              <m:r>
                                <a:rPr lang="en-US" sz="2000" i="1">
                                  <a:latin typeface="Cambria Math" panose="02040503050406030204" pitchFamily="18" charset="0"/>
                                </a:rPr>
                                <m:t>𝑧</m:t>
                              </m:r>
                              <m:r>
                                <a:rPr lang="en-US" sz="2000" i="0">
                                  <a:latin typeface="Cambria Math" panose="02040503050406030204" pitchFamily="18" charset="0"/>
                                </a:rPr>
                                <m:t>,</m:t>
                              </m:r>
                              <m:r>
                                <a:rPr lang="en-US" sz="2000" b="1" i="0">
                                  <a:latin typeface="Cambria Math" panose="02040503050406030204" pitchFamily="18" charset="0"/>
                                </a:rPr>
                                <m:t>𝐩</m:t>
                              </m:r>
                            </m:sub>
                          </m:sSub>
                          <m:r>
                            <a:rPr lang="en-US" sz="2000" b="0" i="0">
                              <a:latin typeface="Cambria Math" panose="02040503050406030204" pitchFamily="18" charset="0"/>
                            </a:rPr>
                            <m:t>−</m:t>
                          </m:r>
                          <m:sSub>
                            <m:sSubPr>
                              <m:ctrlPr>
                                <a:rPr lang="en-US" sz="2000" b="0" i="1">
                                  <a:latin typeface="Cambria Math" panose="02040503050406030204" pitchFamily="18" charset="0"/>
                                </a:rPr>
                              </m:ctrlPr>
                            </m:sSubPr>
                            <m:e>
                              <m:r>
                                <a:rPr lang="en-US" sz="2000" b="0" i="1" smtClean="0">
                                  <a:latin typeface="Cambria Math" panose="02040503050406030204" pitchFamily="18" charset="0"/>
                                </a:rPr>
                                <m:t>𝐴</m:t>
                              </m:r>
                            </m:e>
                            <m:sub>
                              <m:r>
                                <a:rPr lang="en-US" sz="2000" b="0" i="1">
                                  <a:latin typeface="Cambria Math" panose="02040503050406030204" pitchFamily="18" charset="0"/>
                                </a:rPr>
                                <m:t>𝑧</m:t>
                              </m:r>
                              <m:r>
                                <a:rPr lang="en-US" sz="2000" b="0" i="0">
                                  <a:latin typeface="Cambria Math" panose="02040503050406030204" pitchFamily="18" charset="0"/>
                                </a:rPr>
                                <m:t>,</m:t>
                              </m:r>
                              <m:r>
                                <a:rPr lang="en-US" sz="2000" b="1" i="0">
                                  <a:latin typeface="Cambria Math" panose="02040503050406030204" pitchFamily="18" charset="0"/>
                                </a:rPr>
                                <m:t>𝐪</m:t>
                              </m:r>
                            </m:sub>
                          </m:sSub>
                        </m:e>
                      </m:d>
                    </m:oMath>
                  </m:oMathPara>
                </a14:m>
                <a:endParaRPr lang="en-US" dirty="0"/>
              </a:p>
            </p:txBody>
          </p:sp>
        </mc:Choice>
        <mc:Fallback xmlns="">
          <p:sp>
            <p:nvSpPr>
              <p:cNvPr id="44" name="Rectangle 43">
                <a:extLst>
                  <a:ext uri="{FF2B5EF4-FFF2-40B4-BE49-F238E27FC236}">
                    <a16:creationId xmlns="" xmlns:a16="http://schemas.microsoft.com/office/drawing/2014/main" xmlns:a14="http://schemas.microsoft.com/office/drawing/2010/main" id="{CA084EB0-FEBE-4A0C-9625-E49AE98802DF}"/>
                  </a:ext>
                </a:extLst>
              </p:cNvPr>
              <p:cNvSpPr>
                <a:spLocks noRot="1" noChangeAspect="1" noMove="1" noResize="1" noEditPoints="1" noAdjustHandles="1" noChangeArrowheads="1" noChangeShapeType="1" noTextEdit="1"/>
              </p:cNvSpPr>
              <p:nvPr/>
            </p:nvSpPr>
            <p:spPr>
              <a:xfrm>
                <a:off x="2063552" y="3761934"/>
                <a:ext cx="2564035" cy="461986"/>
              </a:xfrm>
              <a:prstGeom prst="rect">
                <a:avLst/>
              </a:prstGeom>
              <a:blipFill rotWithShape="0">
                <a:blip r:embed="rId3"/>
                <a:stretch>
                  <a:fillRect b="-3947"/>
                </a:stretch>
              </a:blipFill>
            </p:spPr>
            <p:txBody>
              <a:bodyPr/>
              <a:lstStyle/>
              <a:p>
                <a:r>
                  <a:rPr lang="en-US">
                    <a:noFill/>
                  </a:rPr>
                  <a:t> </a:t>
                </a:r>
              </a:p>
            </p:txBody>
          </p:sp>
        </mc:Fallback>
      </mc:AlternateContent>
      <p:sp>
        <p:nvSpPr>
          <p:cNvPr id="45" name="Curved Right Arrow 11">
            <a:extLst>
              <a:ext uri="{FF2B5EF4-FFF2-40B4-BE49-F238E27FC236}">
                <a16:creationId xmlns="" xmlns:a16="http://schemas.microsoft.com/office/drawing/2014/main" id="{EEF55BC7-3BA2-4096-A8E5-FF79D1CD3D57}"/>
              </a:ext>
            </a:extLst>
          </p:cNvPr>
          <p:cNvSpPr/>
          <p:nvPr/>
        </p:nvSpPr>
        <p:spPr>
          <a:xfrm>
            <a:off x="1422093" y="2910657"/>
            <a:ext cx="641459" cy="1225688"/>
          </a:xfrm>
          <a:prstGeom prst="curvedRightArrow">
            <a:avLst/>
          </a:prstGeom>
          <a:solidFill>
            <a:srgbClr val="A0CD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6" name="Picture 45">
            <a:extLst>
              <a:ext uri="{FF2B5EF4-FFF2-40B4-BE49-F238E27FC236}">
                <a16:creationId xmlns="" xmlns:a16="http://schemas.microsoft.com/office/drawing/2014/main" id="{9A90DFD8-D705-48B3-8695-FDE69BA080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4733" y="1908905"/>
            <a:ext cx="2514608" cy="3544872"/>
          </a:xfrm>
          <a:prstGeom prst="rect">
            <a:avLst/>
          </a:prstGeom>
        </p:spPr>
      </p:pic>
      <p:sp>
        <p:nvSpPr>
          <p:cNvPr id="47" name="Rectangle 46">
            <a:extLst>
              <a:ext uri="{FF2B5EF4-FFF2-40B4-BE49-F238E27FC236}">
                <a16:creationId xmlns="" xmlns:a16="http://schemas.microsoft.com/office/drawing/2014/main" id="{A43111DC-A227-473C-9AED-7D6BE392F34E}"/>
              </a:ext>
            </a:extLst>
          </p:cNvPr>
          <p:cNvSpPr/>
          <p:nvPr/>
        </p:nvSpPr>
        <p:spPr>
          <a:xfrm>
            <a:off x="5519936" y="5656035"/>
            <a:ext cx="3646247" cy="646331"/>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Phasor diagram of induced voltage in a typical biomedical MIT system.</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 xmlns:a16="http://schemas.microsoft.com/office/drawing/2014/main" id="{41069B1C-4277-48D1-9531-8C2A2B362288}"/>
                  </a:ext>
                </a:extLst>
              </p:cNvPr>
              <p:cNvSpPr txBox="1"/>
              <p:nvPr/>
            </p:nvSpPr>
            <p:spPr>
              <a:xfrm>
                <a:off x="8974497" y="4223920"/>
                <a:ext cx="2359572" cy="646331"/>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1</m:t>
                        </m:r>
                      </m:sub>
                    </m:sSub>
                  </m:oMath>
                </a14:m>
                <a:r>
                  <a:rPr lang="en-US" dirty="0">
                    <a:latin typeface="Times New Roman" panose="02020603050405020304" pitchFamily="18" charset="0"/>
                    <a:cs typeface="Times New Roman" panose="02020603050405020304" pitchFamily="18" charset="0"/>
                  </a:rPr>
                  <a:t>: Voltage Induced by the total magnetic field</a:t>
                </a:r>
              </a:p>
            </p:txBody>
          </p:sp>
        </mc:Choice>
        <mc:Fallback xmlns="">
          <p:sp>
            <p:nvSpPr>
              <p:cNvPr id="48" name="TextBox 47">
                <a:extLst>
                  <a:ext uri="{FF2B5EF4-FFF2-40B4-BE49-F238E27FC236}">
                    <a16:creationId xmlns="" xmlns:a16="http://schemas.microsoft.com/office/drawing/2014/main" xmlns:a14="http://schemas.microsoft.com/office/drawing/2010/main" id="{41069B1C-4277-48D1-9531-8C2A2B362288}"/>
                  </a:ext>
                </a:extLst>
              </p:cNvPr>
              <p:cNvSpPr txBox="1">
                <a:spLocks noRot="1" noChangeAspect="1" noMove="1" noResize="1" noEditPoints="1" noAdjustHandles="1" noChangeArrowheads="1" noChangeShapeType="1" noTextEdit="1"/>
              </p:cNvSpPr>
              <p:nvPr/>
            </p:nvSpPr>
            <p:spPr>
              <a:xfrm>
                <a:off x="8974497" y="4223920"/>
                <a:ext cx="2359572" cy="646331"/>
              </a:xfrm>
              <a:prstGeom prst="rect">
                <a:avLst/>
              </a:prstGeom>
              <a:blipFill rotWithShape="0">
                <a:blip r:embed="rId5"/>
                <a:stretch>
                  <a:fillRect l="-2067" t="-5660" r="-155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 xmlns:a16="http://schemas.microsoft.com/office/drawing/2014/main" id="{521C6F44-45E1-4890-A386-67758F6700EC}"/>
                  </a:ext>
                </a:extLst>
              </p:cNvPr>
              <p:cNvSpPr txBox="1"/>
              <p:nvPr/>
            </p:nvSpPr>
            <p:spPr>
              <a:xfrm>
                <a:off x="8974497" y="2181486"/>
                <a:ext cx="2651245" cy="669992"/>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𝑉</m:t>
                        </m:r>
                      </m:e>
                      <m:sub>
                        <m:r>
                          <a:rPr lang="en-US" b="0" i="1" smtClean="0">
                            <a:latin typeface="Cambria Math" panose="02040503050406030204" pitchFamily="18" charset="0"/>
                          </a:rPr>
                          <m:t>0</m:t>
                        </m:r>
                      </m:sub>
                    </m:sSub>
                  </m:oMath>
                </a14:m>
                <a:r>
                  <a:rPr lang="en-US" dirty="0">
                    <a:latin typeface="Times New Roman" panose="02020603050405020304" pitchFamily="18" charset="0"/>
                    <a:cs typeface="Times New Roman" panose="02020603050405020304" pitchFamily="18" charset="0"/>
                  </a:rPr>
                  <a:t>: Voltage Induced by the primary magnetic field</a:t>
                </a:r>
              </a:p>
            </p:txBody>
          </p:sp>
        </mc:Choice>
        <mc:Fallback xmlns="">
          <p:sp>
            <p:nvSpPr>
              <p:cNvPr id="49" name="TextBox 48">
                <a:extLst>
                  <a:ext uri="{FF2B5EF4-FFF2-40B4-BE49-F238E27FC236}">
                    <a16:creationId xmlns="" xmlns:a16="http://schemas.microsoft.com/office/drawing/2014/main" xmlns:a14="http://schemas.microsoft.com/office/drawing/2010/main" id="{521C6F44-45E1-4890-A386-67758F6700EC}"/>
                  </a:ext>
                </a:extLst>
              </p:cNvPr>
              <p:cNvSpPr txBox="1">
                <a:spLocks noRot="1" noChangeAspect="1" noMove="1" noResize="1" noEditPoints="1" noAdjustHandles="1" noChangeArrowheads="1" noChangeShapeType="1" noTextEdit="1"/>
              </p:cNvSpPr>
              <p:nvPr/>
            </p:nvSpPr>
            <p:spPr>
              <a:xfrm>
                <a:off x="8974497" y="2181486"/>
                <a:ext cx="2651245" cy="669992"/>
              </a:xfrm>
              <a:prstGeom prst="rect">
                <a:avLst/>
              </a:prstGeom>
              <a:blipFill rotWithShape="0">
                <a:blip r:embed="rId6"/>
                <a:stretch>
                  <a:fillRect l="-1839" t="-5455" r="-3448"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 xmlns:a16="http://schemas.microsoft.com/office/drawing/2014/main" id="{A4EE9132-F62B-41B7-9E2A-05EA9A1A2B77}"/>
                  </a:ext>
                </a:extLst>
              </p:cNvPr>
              <p:cNvSpPr txBox="1"/>
              <p:nvPr/>
            </p:nvSpPr>
            <p:spPr>
              <a:xfrm>
                <a:off x="8974497" y="3214534"/>
                <a:ext cx="2776667" cy="646331"/>
              </a:xfrm>
              <a:prstGeom prst="rect">
                <a:avLst/>
              </a:prstGeom>
              <a:noFill/>
            </p:spPr>
            <p:txBody>
              <a:bodyPr wrap="square" rtlCol="0">
                <a:spAutoFit/>
              </a:bodyPr>
              <a:lstStyle/>
              <a:p>
                <a14:m>
                  <m:oMath xmlns:m="http://schemas.openxmlformats.org/officeDocument/2006/math">
                    <m:r>
                      <m:rPr>
                        <m:sty m:val="p"/>
                      </m:rPr>
                      <a:rPr lang="en-US" b="0" i="0" smtClean="0">
                        <a:latin typeface="Cambria Math" panose="02040503050406030204" pitchFamily="18" charset="0"/>
                      </a:rPr>
                      <m:t>Δ</m:t>
                    </m:r>
                    <m:r>
                      <a:rPr lang="en-US" i="1">
                        <a:latin typeface="Cambria Math" panose="02040503050406030204" pitchFamily="18" charset="0"/>
                      </a:rPr>
                      <m:t>𝑉</m:t>
                    </m:r>
                  </m:oMath>
                </a14:m>
                <a:r>
                  <a:rPr lang="en-US" dirty="0">
                    <a:latin typeface="Times New Roman" panose="02020603050405020304" pitchFamily="18" charset="0"/>
                    <a:cs typeface="Times New Roman" panose="02020603050405020304" pitchFamily="18" charset="0"/>
                  </a:rPr>
                  <a:t>: Voltage Induced by the secondary magnetic field</a:t>
                </a:r>
              </a:p>
            </p:txBody>
          </p:sp>
        </mc:Choice>
        <mc:Fallback xmlns="">
          <p:sp>
            <p:nvSpPr>
              <p:cNvPr id="50" name="TextBox 49">
                <a:extLst>
                  <a:ext uri="{FF2B5EF4-FFF2-40B4-BE49-F238E27FC236}">
                    <a16:creationId xmlns="" xmlns:a16="http://schemas.microsoft.com/office/drawing/2014/main" xmlns:a14="http://schemas.microsoft.com/office/drawing/2010/main" id="{A4EE9132-F62B-41B7-9E2A-05EA9A1A2B77}"/>
                  </a:ext>
                </a:extLst>
              </p:cNvPr>
              <p:cNvSpPr txBox="1">
                <a:spLocks noRot="1" noChangeAspect="1" noMove="1" noResize="1" noEditPoints="1" noAdjustHandles="1" noChangeArrowheads="1" noChangeShapeType="1" noTextEdit="1"/>
              </p:cNvSpPr>
              <p:nvPr/>
            </p:nvSpPr>
            <p:spPr>
              <a:xfrm>
                <a:off x="8974497" y="3214534"/>
                <a:ext cx="2776667" cy="646331"/>
              </a:xfrm>
              <a:prstGeom prst="rect">
                <a:avLst/>
              </a:prstGeom>
              <a:blipFill rotWithShape="0">
                <a:blip r:embed="rId7"/>
                <a:stretch>
                  <a:fillRect l="-1754" t="-4717" r="-1096" b="-14151"/>
                </a:stretch>
              </a:blipFill>
            </p:spPr>
            <p:txBody>
              <a:bodyPr/>
              <a:lstStyle/>
              <a:p>
                <a:r>
                  <a:rPr lang="en-US">
                    <a:noFill/>
                  </a:rPr>
                  <a:t> </a:t>
                </a:r>
              </a:p>
            </p:txBody>
          </p:sp>
        </mc:Fallback>
      </mc:AlternateContent>
      <p:sp>
        <p:nvSpPr>
          <p:cNvPr id="51" name="Rounded Rectangle 2">
            <a:extLst>
              <a:ext uri="{FF2B5EF4-FFF2-40B4-BE49-F238E27FC236}">
                <a16:creationId xmlns="" xmlns:a16="http://schemas.microsoft.com/office/drawing/2014/main" id="{69C011F4-1280-4740-A1AE-289DBCD0DF56}"/>
              </a:ext>
            </a:extLst>
          </p:cNvPr>
          <p:cNvSpPr/>
          <p:nvPr/>
        </p:nvSpPr>
        <p:spPr>
          <a:xfrm>
            <a:off x="7018212" y="4778061"/>
            <a:ext cx="1175657" cy="675716"/>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4">
            <a:extLst>
              <a:ext uri="{FF2B5EF4-FFF2-40B4-BE49-F238E27FC236}">
                <a16:creationId xmlns="" xmlns:a16="http://schemas.microsoft.com/office/drawing/2014/main" id="{FF173F90-06BD-49FF-93AF-F78410D19400}"/>
              </a:ext>
            </a:extLst>
          </p:cNvPr>
          <p:cNvSpPr>
            <a:spLocks noChangeArrowheads="1"/>
          </p:cNvSpPr>
          <p:nvPr/>
        </p:nvSpPr>
        <p:spPr bwMode="auto">
          <a:xfrm>
            <a:off x="1538" y="507858"/>
            <a:ext cx="12192000" cy="461665"/>
          </a:xfrm>
          <a:prstGeom prst="rect">
            <a:avLst/>
          </a:prstGeom>
          <a:gradFill flip="none" rotWithShape="1">
            <a:gsLst>
              <a:gs pos="0">
                <a:srgbClr val="45A26B">
                  <a:tint val="66000"/>
                  <a:satMod val="160000"/>
                </a:srgbClr>
              </a:gs>
              <a:gs pos="50000">
                <a:srgbClr val="45A26B">
                  <a:tint val="44500"/>
                  <a:satMod val="160000"/>
                </a:srgbClr>
              </a:gs>
              <a:gs pos="100000">
                <a:srgbClr val="45A26B">
                  <a:tint val="23500"/>
                  <a:satMod val="160000"/>
                </a:srgbClr>
              </a:gs>
            </a:gsLst>
            <a:lin ang="0" scaled="1"/>
            <a:tileRect/>
          </a:gradFill>
          <a:ln w="9525">
            <a:noFill/>
            <a:miter lim="800000"/>
            <a:headEnd/>
            <a:tailEnd/>
          </a:ln>
        </p:spPr>
        <p:txBody>
          <a:bodyPr wrap="square">
            <a:spAutoFit/>
          </a:bodyPr>
          <a:lstStyle/>
          <a:p>
            <a:pPr eaLnBrk="1" hangingPunct="1">
              <a:spcBef>
                <a:spcPct val="50000"/>
              </a:spcBef>
              <a:defRPr/>
            </a:pPr>
            <a:r>
              <a:rPr lang="en-US" sz="2400" b="1" dirty="0">
                <a:solidFill>
                  <a:srgbClr val="C00000"/>
                </a:solidFill>
                <a:latin typeface="Times New Roman" panose="02020603050405020304" pitchFamily="18" charset="0"/>
                <a:cs typeface="Times New Roman" panose="02020603050405020304" pitchFamily="18" charset="0"/>
              </a:rPr>
              <a:t>Induced </a:t>
            </a:r>
            <a:r>
              <a:rPr lang="en-US" sz="2400" b="1" dirty="0" smtClean="0">
                <a:solidFill>
                  <a:srgbClr val="C00000"/>
                </a:solidFill>
                <a:latin typeface="Times New Roman" panose="02020603050405020304" pitchFamily="18" charset="0"/>
                <a:cs typeface="Times New Roman" panose="02020603050405020304" pitchFamily="18" charset="0"/>
              </a:rPr>
              <a:t>voltage</a:t>
            </a:r>
            <a:endParaRPr lang="en-CA" sz="2400" b="1" dirty="0">
              <a:solidFill>
                <a:srgbClr val="C00000"/>
              </a:solidFill>
              <a:latin typeface="Times New Roman" panose="02020603050405020304" pitchFamily="18" charset="0"/>
              <a:cs typeface="Times New Roman" panose="02020603050405020304" pitchFamily="18" charset="0"/>
            </a:endParaRPr>
          </a:p>
        </p:txBody>
      </p:sp>
      <p:sp>
        <p:nvSpPr>
          <p:cNvPr id="16" name="Rectangle 4">
            <a:extLst>
              <a:ext uri="{FF2B5EF4-FFF2-40B4-BE49-F238E27FC236}">
                <a16:creationId xmlns="" xmlns:a16="http://schemas.microsoft.com/office/drawing/2014/main" id="{5A09AFB3-0944-46EF-BD24-2FB7C44F66BA}"/>
              </a:ext>
            </a:extLst>
          </p:cNvPr>
          <p:cNvSpPr>
            <a:spLocks noChangeArrowheads="1"/>
          </p:cNvSpPr>
          <p:nvPr/>
        </p:nvSpPr>
        <p:spPr bwMode="auto">
          <a:xfrm>
            <a:off x="1538" y="-16017"/>
            <a:ext cx="12192000" cy="523875"/>
          </a:xfrm>
          <a:prstGeom prst="rect">
            <a:avLst/>
          </a:prstGeom>
          <a:gradFill flip="none" rotWithShape="1">
            <a:gsLst>
              <a:gs pos="0">
                <a:srgbClr val="53A4DC">
                  <a:tint val="66000"/>
                  <a:satMod val="160000"/>
                </a:srgbClr>
              </a:gs>
              <a:gs pos="50000">
                <a:srgbClr val="53A4DC">
                  <a:tint val="44500"/>
                  <a:satMod val="160000"/>
                </a:srgbClr>
              </a:gs>
              <a:gs pos="100000">
                <a:srgbClr val="53A4DC">
                  <a:tint val="23500"/>
                  <a:satMod val="160000"/>
                </a:srgbClr>
              </a:gs>
            </a:gsLst>
            <a:lin ang="0" scaled="1"/>
            <a:tileRect/>
          </a:gradFill>
          <a:ln w="9525">
            <a:noFill/>
            <a:miter lim="800000"/>
            <a:headEnd/>
            <a:tailEnd/>
          </a:ln>
        </p:spPr>
        <p:txBody>
          <a:bodyPr wrap="square">
            <a:spAutoFit/>
          </a:bodyPr>
          <a:lstStyle/>
          <a:p>
            <a:pPr eaLnBrk="1" hangingPunct="1">
              <a:spcBef>
                <a:spcPct val="50000"/>
              </a:spcBef>
              <a:defRPr/>
            </a:pPr>
            <a:r>
              <a:rPr lang="en-US" sz="2800" b="1" dirty="0">
                <a:latin typeface="Times New Roman" panose="02020603050405020304" pitchFamily="18" charset="0"/>
                <a:cs typeface="Times New Roman" panose="02020603050405020304" pitchFamily="18" charset="0"/>
              </a:rPr>
              <a:t>Mathematical model</a:t>
            </a:r>
          </a:p>
        </p:txBody>
      </p:sp>
      <p:sp>
        <p:nvSpPr>
          <p:cNvPr id="3" name="Slide Number Placeholder 2"/>
          <p:cNvSpPr>
            <a:spLocks noGrp="1"/>
          </p:cNvSpPr>
          <p:nvPr>
            <p:ph type="sldNum" sz="quarter" idx="12"/>
          </p:nvPr>
        </p:nvSpPr>
        <p:spPr/>
        <p:txBody>
          <a:bodyPr/>
          <a:lstStyle/>
          <a:p>
            <a:pPr>
              <a:defRPr/>
            </a:pPr>
            <a:fld id="{781F5502-B62B-4640-A1AA-059EBDCB9D29}" type="slidenum">
              <a:rPr lang="en-US" altLang="en-US" smtClean="0"/>
              <a:pPr>
                <a:defRPr/>
              </a:pPr>
              <a:t>8</a:t>
            </a:fld>
            <a:r>
              <a:rPr lang="en-US" altLang="en-US" smtClean="0"/>
              <a:t>/19</a:t>
            </a:r>
            <a:endParaRPr lang="en-US" altLang="en-US" dirty="0"/>
          </a:p>
        </p:txBody>
      </p:sp>
    </p:spTree>
    <p:extLst>
      <p:ext uri="{BB962C8B-B14F-4D97-AF65-F5344CB8AC3E}">
        <p14:creationId xmlns:p14="http://schemas.microsoft.com/office/powerpoint/2010/main" val="2263801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P spid="50" grpId="0"/>
      <p:bldP spid="5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1">
            <a:extLst>
              <a:ext uri="{FF2B5EF4-FFF2-40B4-BE49-F238E27FC236}">
                <a16:creationId xmlns="" xmlns:a16="http://schemas.microsoft.com/office/drawing/2014/main" id="{713320E8-15C1-4A85-AE3B-A96535F9A738}"/>
              </a:ext>
            </a:extLst>
          </p:cNvPr>
          <p:cNvSpPr>
            <a:spLocks noGrp="1"/>
          </p:cNvSpPr>
          <p:nvPr>
            <p:ph idx="1"/>
          </p:nvPr>
        </p:nvSpPr>
        <p:spPr/>
        <p:txBody>
          <a:bodyPr/>
          <a:lstStyle/>
          <a:p>
            <a:pPr eaLnBrk="1" hangingPunct="1"/>
            <a:endParaRPr lang="en-US" altLang="en-US" sz="2000" dirty="0"/>
          </a:p>
          <a:p>
            <a:pPr eaLnBrk="1" hangingPunct="1">
              <a:buFont typeface="Wingdings 3" panose="05040102010807070707" pitchFamily="18" charset="2"/>
              <a:buNone/>
            </a:pPr>
            <a:endParaRPr lang="en-US" altLang="en-US" sz="2000" dirty="0"/>
          </a:p>
          <a:p>
            <a:pPr eaLnBrk="1" hangingPunct="1"/>
            <a:endParaRPr lang="en-US" altLang="en-US" sz="2000" dirty="0"/>
          </a:p>
          <a:p>
            <a:pPr eaLnBrk="1" hangingPunct="1"/>
            <a:endParaRPr lang="en-US" altLang="en-US" sz="2000" dirty="0"/>
          </a:p>
          <a:p>
            <a:pPr eaLnBrk="1" hangingPunct="1"/>
            <a:endParaRPr lang="en-US" altLang="en-US" sz="2000" dirty="0"/>
          </a:p>
        </p:txBody>
      </p:sp>
      <p:sp>
        <p:nvSpPr>
          <p:cNvPr id="6" name="Text Box 2">
            <a:extLst>
              <a:ext uri="{FF2B5EF4-FFF2-40B4-BE49-F238E27FC236}">
                <a16:creationId xmlns="" xmlns:a16="http://schemas.microsoft.com/office/drawing/2014/main" id="{C2E98DF7-6A13-49F0-A7E8-2A2C799EAAAC}"/>
              </a:ext>
            </a:extLst>
          </p:cNvPr>
          <p:cNvSpPr txBox="1">
            <a:spLocks noChangeArrowheads="1"/>
          </p:cNvSpPr>
          <p:nvPr/>
        </p:nvSpPr>
        <p:spPr bwMode="auto">
          <a:xfrm>
            <a:off x="2238375" y="2928938"/>
            <a:ext cx="7786688" cy="806450"/>
          </a:xfrm>
          <a:prstGeom prst="rect">
            <a:avLst/>
          </a:prstGeom>
          <a:solidFill>
            <a:schemeClr val="accent1">
              <a:lumMod val="40000"/>
              <a:lumOff val="60000"/>
            </a:schemeClr>
          </a:solidFill>
          <a:ln w="9525">
            <a:noFill/>
            <a:miter lim="800000"/>
            <a:headEnd/>
            <a:tailEnd/>
          </a:ln>
        </p:spPr>
        <p:txBody>
          <a:bodyPr/>
          <a:lstStyle/>
          <a:p>
            <a:pPr algn="ctr" eaLnBrk="1" hangingPunct="1">
              <a:defRPr/>
            </a:pPr>
            <a:r>
              <a:rPr lang="en-US" sz="2400" dirty="0" smtClean="0">
                <a:latin typeface="Times New Roman" panose="02020603050405020304" pitchFamily="18" charset="0"/>
                <a:cs typeface="Times New Roman" panose="02020603050405020304" pitchFamily="18" charset="0"/>
              </a:rPr>
              <a:t>Numerical </a:t>
            </a:r>
            <a:r>
              <a:rPr lang="en-US" sz="2400" dirty="0">
                <a:latin typeface="Times New Roman" panose="02020603050405020304" pitchFamily="18" charset="0"/>
                <a:cs typeface="Times New Roman" panose="02020603050405020304" pitchFamily="18" charset="0"/>
              </a:rPr>
              <a:t>techniques are studied widely because of their high efficiency and good </a:t>
            </a:r>
            <a:r>
              <a:rPr lang="en-US" sz="2400" dirty="0" smtClean="0">
                <a:latin typeface="Times New Roman" panose="02020603050405020304" pitchFamily="18" charset="0"/>
                <a:cs typeface="Times New Roman" panose="02020603050405020304" pitchFamily="18" charset="0"/>
              </a:rPr>
              <a:t>applicability.</a:t>
            </a:r>
            <a:endParaRPr lang="en-US" sz="2400" dirty="0">
              <a:latin typeface="Times New Roman" panose="02020603050405020304" pitchFamily="18" charset="0"/>
              <a:cs typeface="Times New Roman" panose="02020603050405020304" pitchFamily="18" charset="0"/>
            </a:endParaRPr>
          </a:p>
          <a:p>
            <a:pPr eaLnBrk="1" hangingPunct="1">
              <a:defRPr/>
            </a:pPr>
            <a:endParaRPr lang="en-US" dirty="0"/>
          </a:p>
        </p:txBody>
      </p:sp>
      <p:sp>
        <p:nvSpPr>
          <p:cNvPr id="7" name="Text Box 2">
            <a:extLst>
              <a:ext uri="{FF2B5EF4-FFF2-40B4-BE49-F238E27FC236}">
                <a16:creationId xmlns="" xmlns:a16="http://schemas.microsoft.com/office/drawing/2014/main" id="{2533A648-C231-4FDF-944D-721BB1AB29C0}"/>
              </a:ext>
            </a:extLst>
          </p:cNvPr>
          <p:cNvSpPr txBox="1">
            <a:spLocks noChangeArrowheads="1"/>
          </p:cNvSpPr>
          <p:nvPr/>
        </p:nvSpPr>
        <p:spPr bwMode="auto">
          <a:xfrm>
            <a:off x="2271716" y="4378325"/>
            <a:ext cx="7786687" cy="1138908"/>
          </a:xfrm>
          <a:prstGeom prst="rect">
            <a:avLst/>
          </a:prstGeom>
          <a:solidFill>
            <a:schemeClr val="accent1">
              <a:lumMod val="40000"/>
              <a:lumOff val="60000"/>
            </a:schemeClr>
          </a:solidFill>
          <a:ln w="9525">
            <a:noFill/>
            <a:miter lim="800000"/>
            <a:headEnd/>
            <a:tailEnd/>
          </a:ln>
        </p:spPr>
        <p:txBody>
          <a:bodyPr/>
          <a:lstStyle/>
          <a:p>
            <a:pPr algn="ctr" eaLnBrk="1" hangingPunct="1">
              <a:defRPr/>
            </a:pPr>
            <a:r>
              <a:rPr lang="en-US" sz="2400" dirty="0">
                <a:latin typeface="Times New Roman" panose="02020603050405020304" pitchFamily="18" charset="0"/>
                <a:cs typeface="Times New Roman" panose="02020603050405020304" pitchFamily="18" charset="0"/>
              </a:rPr>
              <a:t>The </a:t>
            </a:r>
            <a:r>
              <a:rPr lang="en-US" sz="2400" dirty="0" smtClean="0">
                <a:latin typeface="Times New Roman" panose="02020603050405020304" pitchFamily="18" charset="0"/>
                <a:cs typeface="Times New Roman" panose="02020603050405020304" pitchFamily="18" charset="0"/>
              </a:rPr>
              <a:t>finite element (FE) </a:t>
            </a:r>
            <a:r>
              <a:rPr lang="en-US" sz="2400" dirty="0">
                <a:latin typeface="Times New Roman" panose="02020603050405020304" pitchFamily="18" charset="0"/>
                <a:cs typeface="Times New Roman" panose="02020603050405020304" pitchFamily="18" charset="0"/>
              </a:rPr>
              <a:t>method is one of the most typical and successful numerical </a:t>
            </a:r>
            <a:r>
              <a:rPr lang="en-US" sz="2400" dirty="0" smtClean="0">
                <a:latin typeface="Times New Roman" panose="02020603050405020304" pitchFamily="18" charset="0"/>
                <a:cs typeface="Times New Roman" panose="02020603050405020304" pitchFamily="18" charset="0"/>
              </a:rPr>
              <a:t>methods used for solving the  MIT forward problem.</a:t>
            </a:r>
            <a:endParaRPr lang="en-US" sz="2000" dirty="0">
              <a:latin typeface="Times New Roman" panose="02020603050405020304" pitchFamily="18" charset="0"/>
              <a:cs typeface="Times New Roman" panose="02020603050405020304" pitchFamily="18" charset="0"/>
            </a:endParaRPr>
          </a:p>
        </p:txBody>
      </p:sp>
      <p:sp>
        <p:nvSpPr>
          <p:cNvPr id="8" name="Text Box 2">
            <a:extLst>
              <a:ext uri="{FF2B5EF4-FFF2-40B4-BE49-F238E27FC236}">
                <a16:creationId xmlns="" xmlns:a16="http://schemas.microsoft.com/office/drawing/2014/main" id="{143C6A38-8546-46EF-AAB2-7EB3E2DCBA40}"/>
              </a:ext>
            </a:extLst>
          </p:cNvPr>
          <p:cNvSpPr txBox="1">
            <a:spLocks noChangeArrowheads="1"/>
          </p:cNvSpPr>
          <p:nvPr/>
        </p:nvSpPr>
        <p:spPr bwMode="auto">
          <a:xfrm>
            <a:off x="2201866" y="1506538"/>
            <a:ext cx="7788275" cy="804862"/>
          </a:xfrm>
          <a:prstGeom prst="rect">
            <a:avLst/>
          </a:prstGeom>
          <a:solidFill>
            <a:schemeClr val="accent1">
              <a:lumMod val="40000"/>
              <a:lumOff val="60000"/>
            </a:schemeClr>
          </a:solidFill>
          <a:ln w="9525">
            <a:noFill/>
            <a:miter lim="800000"/>
            <a:headEnd/>
            <a:tailEnd/>
          </a:ln>
        </p:spPr>
        <p:txBody>
          <a:bodyPr/>
          <a:lstStyle/>
          <a:p>
            <a:pPr lvl="1" algn="ctr" eaLnBrk="1" hangingPunct="1">
              <a:spcAft>
                <a:spcPts val="1000"/>
              </a:spcAft>
              <a:defRPr/>
            </a:pPr>
            <a:r>
              <a:rPr lang="en-US" sz="2400" dirty="0" smtClean="0">
                <a:latin typeface="Times New Roman" panose="02020603050405020304" pitchFamily="18" charset="0"/>
                <a:ea typeface="Arial" pitchFamily="34" charset="0"/>
                <a:cs typeface="Times New Roman" panose="02020603050405020304" pitchFamily="18" charset="0"/>
              </a:rPr>
              <a:t>Analytical and </a:t>
            </a:r>
            <a:r>
              <a:rPr lang="en-US" sz="2400" dirty="0">
                <a:latin typeface="Times New Roman" panose="02020603050405020304" pitchFamily="18" charset="0"/>
                <a:ea typeface="Arial" pitchFamily="34" charset="0"/>
                <a:cs typeface="Times New Roman" panose="02020603050405020304" pitchFamily="18" charset="0"/>
              </a:rPr>
              <a:t>numerical techniques are used to solve the MIT forward </a:t>
            </a:r>
            <a:r>
              <a:rPr lang="en-US" sz="2400" dirty="0" smtClean="0">
                <a:latin typeface="Times New Roman" panose="02020603050405020304" pitchFamily="18" charset="0"/>
                <a:ea typeface="Arial" pitchFamily="34" charset="0"/>
                <a:cs typeface="Times New Roman" panose="02020603050405020304" pitchFamily="18" charset="0"/>
              </a:rPr>
              <a:t>problem.</a:t>
            </a:r>
            <a:endParaRPr lang="en-US" sz="2400" dirty="0">
              <a:latin typeface="Times New Roman" panose="02020603050405020304" pitchFamily="18" charset="0"/>
              <a:ea typeface="Arial" pitchFamily="34" charset="0"/>
              <a:cs typeface="Times New Roman" panose="02020603050405020304" pitchFamily="18" charset="0"/>
            </a:endParaRPr>
          </a:p>
        </p:txBody>
      </p:sp>
      <p:sp>
        <p:nvSpPr>
          <p:cNvPr id="9" name="Down Arrow 8">
            <a:extLst>
              <a:ext uri="{FF2B5EF4-FFF2-40B4-BE49-F238E27FC236}">
                <a16:creationId xmlns="" xmlns:a16="http://schemas.microsoft.com/office/drawing/2014/main" id="{7CE82A80-1F8A-4810-A630-366BBC389C8B}"/>
              </a:ext>
            </a:extLst>
          </p:cNvPr>
          <p:cNvSpPr/>
          <p:nvPr/>
        </p:nvSpPr>
        <p:spPr>
          <a:xfrm>
            <a:off x="5683253" y="2398713"/>
            <a:ext cx="428625" cy="5000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1" name="Down Arrow 10">
            <a:extLst>
              <a:ext uri="{FF2B5EF4-FFF2-40B4-BE49-F238E27FC236}">
                <a16:creationId xmlns="" xmlns:a16="http://schemas.microsoft.com/office/drawing/2014/main" id="{9B237387-9C67-445D-B355-86F6AF4E29B1}"/>
              </a:ext>
            </a:extLst>
          </p:cNvPr>
          <p:cNvSpPr/>
          <p:nvPr/>
        </p:nvSpPr>
        <p:spPr>
          <a:xfrm>
            <a:off x="5640391" y="3783013"/>
            <a:ext cx="428625" cy="5715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2" name="Rectangle 4">
            <a:extLst>
              <a:ext uri="{FF2B5EF4-FFF2-40B4-BE49-F238E27FC236}">
                <a16:creationId xmlns="" xmlns:a16="http://schemas.microsoft.com/office/drawing/2014/main" id="{5A09AFB3-0944-46EF-BD24-2FB7C44F66BA}"/>
              </a:ext>
            </a:extLst>
          </p:cNvPr>
          <p:cNvSpPr>
            <a:spLocks noChangeArrowheads="1"/>
          </p:cNvSpPr>
          <p:nvPr/>
        </p:nvSpPr>
        <p:spPr bwMode="auto">
          <a:xfrm>
            <a:off x="1538" y="-16017"/>
            <a:ext cx="12192000" cy="523875"/>
          </a:xfrm>
          <a:prstGeom prst="rect">
            <a:avLst/>
          </a:prstGeom>
          <a:gradFill flip="none" rotWithShape="1">
            <a:gsLst>
              <a:gs pos="0">
                <a:srgbClr val="53A4DC">
                  <a:tint val="66000"/>
                  <a:satMod val="160000"/>
                </a:srgbClr>
              </a:gs>
              <a:gs pos="50000">
                <a:srgbClr val="53A4DC">
                  <a:tint val="44500"/>
                  <a:satMod val="160000"/>
                </a:srgbClr>
              </a:gs>
              <a:gs pos="100000">
                <a:srgbClr val="53A4DC">
                  <a:tint val="23500"/>
                  <a:satMod val="160000"/>
                </a:srgbClr>
              </a:gs>
            </a:gsLst>
            <a:lin ang="0" scaled="1"/>
            <a:tileRect/>
          </a:gradFill>
          <a:ln w="9525">
            <a:noFill/>
            <a:miter lim="800000"/>
            <a:headEnd/>
            <a:tailEnd/>
          </a:ln>
        </p:spPr>
        <p:txBody>
          <a:bodyPr wrap="square">
            <a:spAutoFit/>
          </a:bodyPr>
          <a:lstStyle/>
          <a:p>
            <a:pPr eaLnBrk="1" hangingPunct="1">
              <a:spcBef>
                <a:spcPct val="50000"/>
              </a:spcBef>
              <a:defRPr/>
            </a:pPr>
            <a:r>
              <a:rPr lang="en-US" sz="2800" b="1" dirty="0" smtClean="0">
                <a:latin typeface="Times New Roman" panose="02020603050405020304" pitchFamily="18" charset="0"/>
                <a:cs typeface="Times New Roman" panose="02020603050405020304" pitchFamily="18" charset="0"/>
              </a:rPr>
              <a:t>MIT forward solver</a:t>
            </a:r>
            <a:endParaRPr lang="en-US" sz="2800" b="1"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pPr>
              <a:defRPr/>
            </a:pPr>
            <a:fld id="{781F5502-B62B-4640-A1AA-059EBDCB9D29}" type="slidenum">
              <a:rPr lang="en-US" altLang="en-US" smtClean="0"/>
              <a:pPr>
                <a:defRPr/>
              </a:pPr>
              <a:t>9</a:t>
            </a:fld>
            <a:r>
              <a:rPr lang="en-US" altLang="en-US" smtClean="0"/>
              <a:t>/19</a:t>
            </a:r>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Concourse</Template>
  <TotalTime>7399</TotalTime>
  <Words>1898</Words>
  <Application>Microsoft Office PowerPoint</Application>
  <PresentationFormat>Widescreen</PresentationFormat>
  <Paragraphs>239</Paragraphs>
  <Slides>19</Slides>
  <Notes>8</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31" baseType="lpstr">
      <vt:lpstr>Arial</vt:lpstr>
      <vt:lpstr>Batang</vt:lpstr>
      <vt:lpstr>Calibri</vt:lpstr>
      <vt:lpstr>Cambria Math</vt:lpstr>
      <vt:lpstr>Lucida Sans Unicode</vt:lpstr>
      <vt:lpstr>MS Mincho</vt:lpstr>
      <vt:lpstr>Times New Roman</vt:lpstr>
      <vt:lpstr>Verdana</vt:lpstr>
      <vt:lpstr>Wingdings 2</vt:lpstr>
      <vt:lpstr>Wingdings 3</vt:lpstr>
      <vt:lpstr>Concourse</vt:lpstr>
      <vt:lpstr>Bitmap Image</vt:lpstr>
      <vt:lpstr>A Hybrid FE-EFG Method for 2D MIT Forward Problem Computation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kntu</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m_hadinia</dc:creator>
  <cp:lastModifiedBy>Hassan</cp:lastModifiedBy>
  <cp:revision>189</cp:revision>
  <dcterms:created xsi:type="dcterms:W3CDTF">2010-10-15T09:32:54Z</dcterms:created>
  <dcterms:modified xsi:type="dcterms:W3CDTF">2022-06-18T05:59:25Z</dcterms:modified>
</cp:coreProperties>
</file>